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7"/>
  </p:notesMasterIdLst>
  <p:sldIdLst>
    <p:sldId id="258" r:id="rId5"/>
    <p:sldId id="291" r:id="rId6"/>
    <p:sldId id="274" r:id="rId7"/>
    <p:sldId id="261" r:id="rId8"/>
    <p:sldId id="257" r:id="rId9"/>
    <p:sldId id="272" r:id="rId10"/>
    <p:sldId id="271" r:id="rId11"/>
    <p:sldId id="292" r:id="rId12"/>
    <p:sldId id="283" r:id="rId13"/>
    <p:sldId id="286" r:id="rId14"/>
    <p:sldId id="287" r:id="rId15"/>
    <p:sldId id="288" r:id="rId16"/>
    <p:sldId id="289" r:id="rId17"/>
    <p:sldId id="290" r:id="rId18"/>
    <p:sldId id="293" r:id="rId19"/>
    <p:sldId id="284" r:id="rId20"/>
    <p:sldId id="285" r:id="rId21"/>
    <p:sldId id="294" r:id="rId22"/>
    <p:sldId id="295" r:id="rId23"/>
    <p:sldId id="296" r:id="rId24"/>
    <p:sldId id="297" r:id="rId25"/>
    <p:sldId id="298"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9CD4"/>
    <a:srgbClr val="54266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796929-F75D-D268-5545-FF89B5CF8012}" v="3" dt="2026-04-20T13:35:33.222"/>
    <p1510:client id="{F013711E-135C-1BB5-D6AE-CDE333D8EB9D}" v="230" dt="2026-04-20T12:39:35.58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Carrigan" userId="ded8cda9-db5d-4bcc-8b5c-ce0298ee28f6" providerId="ADAL" clId="{B3B11D23-267E-440F-89DC-2D1731A93707}"/>
    <pc:docChg chg="undo redo custSel addSld delSld modSld sldOrd">
      <pc:chgData name="Rachel Carrigan" userId="ded8cda9-db5d-4bcc-8b5c-ce0298ee28f6" providerId="ADAL" clId="{B3B11D23-267E-440F-89DC-2D1731A93707}" dt="2026-04-14T09:39:55.653" v="8656"/>
      <pc:docMkLst>
        <pc:docMk/>
      </pc:docMkLst>
      <pc:sldChg chg="modSp mod">
        <pc:chgData name="Rachel Carrigan" userId="ded8cda9-db5d-4bcc-8b5c-ce0298ee28f6" providerId="ADAL" clId="{B3B11D23-267E-440F-89DC-2D1731A93707}" dt="2026-04-07T09:54:28.212" v="2677" actId="113"/>
        <pc:sldMkLst>
          <pc:docMk/>
          <pc:sldMk cId="697110463" sldId="258"/>
        </pc:sldMkLst>
        <pc:spChg chg="mod">
          <ac:chgData name="Rachel Carrigan" userId="ded8cda9-db5d-4bcc-8b5c-ce0298ee28f6" providerId="ADAL" clId="{B3B11D23-267E-440F-89DC-2D1731A93707}" dt="2026-04-07T09:54:19.404" v="2675" actId="20577"/>
          <ac:spMkLst>
            <pc:docMk/>
            <pc:sldMk cId="697110463" sldId="258"/>
            <ac:spMk id="2" creationId="{EB6939BB-6981-FD62-6FA7-8CAD9ABA9EF8}"/>
          </ac:spMkLst>
        </pc:spChg>
        <pc:spChg chg="mod">
          <ac:chgData name="Rachel Carrigan" userId="ded8cda9-db5d-4bcc-8b5c-ce0298ee28f6" providerId="ADAL" clId="{B3B11D23-267E-440F-89DC-2D1731A93707}" dt="2026-04-07T09:54:28.212" v="2677" actId="113"/>
          <ac:spMkLst>
            <pc:docMk/>
            <pc:sldMk cId="697110463" sldId="258"/>
            <ac:spMk id="4" creationId="{244E07AB-FB36-7EEB-662E-1B67FFA533DA}"/>
          </ac:spMkLst>
        </pc:spChg>
      </pc:sldChg>
      <pc:sldChg chg="modSp add mod ord">
        <pc:chgData name="Rachel Carrigan" userId="ded8cda9-db5d-4bcc-8b5c-ce0298ee28f6" providerId="ADAL" clId="{B3B11D23-267E-440F-89DC-2D1731A93707}" dt="2026-04-07T10:20:22.531" v="3948"/>
        <pc:sldMkLst>
          <pc:docMk/>
          <pc:sldMk cId="2018647271" sldId="271"/>
        </pc:sldMkLst>
        <pc:spChg chg="mod">
          <ac:chgData name="Rachel Carrigan" userId="ded8cda9-db5d-4bcc-8b5c-ce0298ee28f6" providerId="ADAL" clId="{B3B11D23-267E-440F-89DC-2D1731A93707}" dt="2026-04-07T10:05:06.128" v="3258" actId="20577"/>
          <ac:spMkLst>
            <pc:docMk/>
            <pc:sldMk cId="2018647271" sldId="271"/>
            <ac:spMk id="2" creationId="{39F6F229-139D-123B-DFA6-7EEC45AFD942}"/>
          </ac:spMkLst>
        </pc:spChg>
        <pc:spChg chg="mod">
          <ac:chgData name="Rachel Carrigan" userId="ded8cda9-db5d-4bcc-8b5c-ce0298ee28f6" providerId="ADAL" clId="{B3B11D23-267E-440F-89DC-2D1731A93707}" dt="2026-04-07T09:53:13.558" v="2629" actId="20577"/>
          <ac:spMkLst>
            <pc:docMk/>
            <pc:sldMk cId="2018647271" sldId="271"/>
            <ac:spMk id="4" creationId="{C73ABBAF-0F09-8916-5617-9AE575514144}"/>
          </ac:spMkLst>
        </pc:spChg>
      </pc:sldChg>
      <pc:sldChg chg="add ord">
        <pc:chgData name="Rachel Carrigan" userId="ded8cda9-db5d-4bcc-8b5c-ce0298ee28f6" providerId="ADAL" clId="{B3B11D23-267E-440F-89DC-2D1731A93707}" dt="2026-04-07T10:03:48.910" v="3217"/>
        <pc:sldMkLst>
          <pc:docMk/>
          <pc:sldMk cId="2467177121" sldId="272"/>
        </pc:sldMkLst>
      </pc:sldChg>
      <pc:sldChg chg="modSp add mod">
        <pc:chgData name="Rachel Carrigan" userId="ded8cda9-db5d-4bcc-8b5c-ce0298ee28f6" providerId="ADAL" clId="{B3B11D23-267E-440F-89DC-2D1731A93707}" dt="2026-04-07T09:53:06.357" v="2616" actId="1076"/>
        <pc:sldMkLst>
          <pc:docMk/>
          <pc:sldMk cId="246301042" sldId="274"/>
        </pc:sldMkLst>
        <pc:spChg chg="mod">
          <ac:chgData name="Rachel Carrigan" userId="ded8cda9-db5d-4bcc-8b5c-ce0298ee28f6" providerId="ADAL" clId="{B3B11D23-267E-440F-89DC-2D1731A93707}" dt="2026-04-07T09:53:06.357" v="2616" actId="1076"/>
          <ac:spMkLst>
            <pc:docMk/>
            <pc:sldMk cId="246301042" sldId="274"/>
            <ac:spMk id="4" creationId="{96E54111-938D-5C2F-1902-41C73D5B58CA}"/>
          </ac:spMkLst>
        </pc:spChg>
        <pc:picChg chg="mod">
          <ac:chgData name="Rachel Carrigan" userId="ded8cda9-db5d-4bcc-8b5c-ce0298ee28f6" providerId="ADAL" clId="{B3B11D23-267E-440F-89DC-2D1731A93707}" dt="2026-04-07T09:52:53.752" v="2613" actId="1076"/>
          <ac:picMkLst>
            <pc:docMk/>
            <pc:sldMk cId="246301042" sldId="274"/>
            <ac:picMk id="2050" creationId="{05D967F4-A2D8-AE41-09BF-A7ABE562BA5D}"/>
          </ac:picMkLst>
        </pc:picChg>
      </pc:sldChg>
      <pc:sldChg chg="delSp modSp new mod setBg">
        <pc:chgData name="Rachel Carrigan" userId="ded8cda9-db5d-4bcc-8b5c-ce0298ee28f6" providerId="ADAL" clId="{B3B11D23-267E-440F-89DC-2D1731A93707}" dt="2026-04-07T09:55:12.017" v="2680" actId="113"/>
        <pc:sldMkLst>
          <pc:docMk/>
          <pc:sldMk cId="2802064290" sldId="283"/>
        </pc:sldMkLst>
        <pc:spChg chg="mod">
          <ac:chgData name="Rachel Carrigan" userId="ded8cda9-db5d-4bcc-8b5c-ce0298ee28f6" providerId="ADAL" clId="{B3B11D23-267E-440F-89DC-2D1731A93707}" dt="2026-04-07T09:53:32.596" v="2633" actId="14100"/>
          <ac:spMkLst>
            <pc:docMk/>
            <pc:sldMk cId="2802064290" sldId="283"/>
            <ac:spMk id="3" creationId="{2721F4D1-621C-CD14-5D01-6E9370BD1109}"/>
          </ac:spMkLst>
        </pc:spChg>
        <pc:spChg chg="mod">
          <ac:chgData name="Rachel Carrigan" userId="ded8cda9-db5d-4bcc-8b5c-ce0298ee28f6" providerId="ADAL" clId="{B3B11D23-267E-440F-89DC-2D1731A93707}" dt="2026-04-07T09:55:12.017" v="2680" actId="113"/>
          <ac:spMkLst>
            <pc:docMk/>
            <pc:sldMk cId="2802064290" sldId="283"/>
            <ac:spMk id="4" creationId="{ABECE2E2-652F-659E-74CA-41A8D892270A}"/>
          </ac:spMkLst>
        </pc:spChg>
      </pc:sldChg>
      <pc:sldChg chg="modSp add mod ord">
        <pc:chgData name="Rachel Carrigan" userId="ded8cda9-db5d-4bcc-8b5c-ce0298ee28f6" providerId="ADAL" clId="{B3B11D23-267E-440F-89DC-2D1731A93707}" dt="2026-04-14T09:39:55.653" v="8656"/>
        <pc:sldMkLst>
          <pc:docMk/>
          <pc:sldMk cId="2164967637" sldId="284"/>
        </pc:sldMkLst>
        <pc:spChg chg="mod">
          <ac:chgData name="Rachel Carrigan" userId="ded8cda9-db5d-4bcc-8b5c-ce0298ee28f6" providerId="ADAL" clId="{B3B11D23-267E-440F-89DC-2D1731A93707}" dt="2026-04-07T09:55:55.569" v="2698" actId="20577"/>
          <ac:spMkLst>
            <pc:docMk/>
            <pc:sldMk cId="2164967637" sldId="284"/>
            <ac:spMk id="3" creationId="{A04CB86C-DFEA-46D8-B01A-1674BC1DDC48}"/>
          </ac:spMkLst>
        </pc:spChg>
        <pc:spChg chg="mod">
          <ac:chgData name="Rachel Carrigan" userId="ded8cda9-db5d-4bcc-8b5c-ce0298ee28f6" providerId="ADAL" clId="{B3B11D23-267E-440F-89DC-2D1731A93707}" dt="2026-04-07T09:58:16.710" v="2767" actId="20577"/>
          <ac:spMkLst>
            <pc:docMk/>
            <pc:sldMk cId="2164967637" sldId="284"/>
            <ac:spMk id="4" creationId="{5AD1D5B7-E2BE-F2A3-E176-06554C07AEE6}"/>
          </ac:spMkLst>
        </pc:spChg>
      </pc:sldChg>
      <pc:sldChg chg="addSp delSp modSp add mod ord">
        <pc:chgData name="Rachel Carrigan" userId="ded8cda9-db5d-4bcc-8b5c-ce0298ee28f6" providerId="ADAL" clId="{B3B11D23-267E-440F-89DC-2D1731A93707}" dt="2026-04-14T09:39:55.653" v="8656"/>
        <pc:sldMkLst>
          <pc:docMk/>
          <pc:sldMk cId="3248903911" sldId="285"/>
        </pc:sldMkLst>
        <pc:spChg chg="mod">
          <ac:chgData name="Rachel Carrigan" userId="ded8cda9-db5d-4bcc-8b5c-ce0298ee28f6" providerId="ADAL" clId="{B3B11D23-267E-440F-89DC-2D1731A93707}" dt="2026-04-07T10:02:32.626" v="3213" actId="1076"/>
          <ac:spMkLst>
            <pc:docMk/>
            <pc:sldMk cId="3248903911" sldId="285"/>
            <ac:spMk id="3" creationId="{6AC1D19A-3BDA-28E3-CC36-6B6EC2DFD984}"/>
          </ac:spMkLst>
        </pc:spChg>
        <pc:graphicFrameChg chg="add mod modGraphic">
          <ac:chgData name="Rachel Carrigan" userId="ded8cda9-db5d-4bcc-8b5c-ce0298ee28f6" providerId="ADAL" clId="{B3B11D23-267E-440F-89DC-2D1731A93707}" dt="2026-04-07T10:02:29.939" v="3212" actId="1076"/>
          <ac:graphicFrameMkLst>
            <pc:docMk/>
            <pc:sldMk cId="3248903911" sldId="285"/>
            <ac:graphicFrameMk id="2" creationId="{D45C43C9-75BD-46E4-F286-E8969E3FFA26}"/>
          </ac:graphicFrameMkLst>
        </pc:graphicFrameChg>
      </pc:sldChg>
      <pc:sldChg chg="addSp delSp modSp add mod setBg">
        <pc:chgData name="Rachel Carrigan" userId="ded8cda9-db5d-4bcc-8b5c-ce0298ee28f6" providerId="ADAL" clId="{B3B11D23-267E-440F-89DC-2D1731A93707}" dt="2026-04-07T10:06:35.934" v="3320" actId="20577"/>
        <pc:sldMkLst>
          <pc:docMk/>
          <pc:sldMk cId="3368985101" sldId="286"/>
        </pc:sldMkLst>
        <pc:spChg chg="mod">
          <ac:chgData name="Rachel Carrigan" userId="ded8cda9-db5d-4bcc-8b5c-ce0298ee28f6" providerId="ADAL" clId="{B3B11D23-267E-440F-89DC-2D1731A93707}" dt="2026-04-07T10:06:05.646" v="3289" actId="20577"/>
          <ac:spMkLst>
            <pc:docMk/>
            <pc:sldMk cId="3368985101" sldId="286"/>
            <ac:spMk id="3" creationId="{FBE48094-F9BD-BDAE-8E59-99E8014E93BF}"/>
          </ac:spMkLst>
        </pc:spChg>
        <pc:spChg chg="add mod">
          <ac:chgData name="Rachel Carrigan" userId="ded8cda9-db5d-4bcc-8b5c-ce0298ee28f6" providerId="ADAL" clId="{B3B11D23-267E-440F-89DC-2D1731A93707}" dt="2026-04-07T10:06:35.934" v="3320" actId="20577"/>
          <ac:spMkLst>
            <pc:docMk/>
            <pc:sldMk cId="3368985101" sldId="286"/>
            <ac:spMk id="5" creationId="{532DD5EC-8A0A-74AE-BE6E-D73F1D8F9A17}"/>
          </ac:spMkLst>
        </pc:spChg>
      </pc:sldChg>
      <pc:sldChg chg="addSp delSp modSp add mod">
        <pc:chgData name="Rachel Carrigan" userId="ded8cda9-db5d-4bcc-8b5c-ce0298ee28f6" providerId="ADAL" clId="{B3B11D23-267E-440F-89DC-2D1731A93707}" dt="2026-04-07T10:12:57.153" v="3517" actId="14100"/>
        <pc:sldMkLst>
          <pc:docMk/>
          <pc:sldMk cId="4147124231" sldId="287"/>
        </pc:sldMkLst>
        <pc:spChg chg="add mod">
          <ac:chgData name="Rachel Carrigan" userId="ded8cda9-db5d-4bcc-8b5c-ce0298ee28f6" providerId="ADAL" clId="{B3B11D23-267E-440F-89DC-2D1731A93707}" dt="2026-04-07T10:12:51.625" v="3515" actId="1076"/>
          <ac:spMkLst>
            <pc:docMk/>
            <pc:sldMk cId="4147124231" sldId="287"/>
            <ac:spMk id="9" creationId="{F19EBB08-982D-6F39-B364-7AB9193A5E32}"/>
          </ac:spMkLst>
        </pc:spChg>
        <pc:spChg chg="add mod">
          <ac:chgData name="Rachel Carrigan" userId="ded8cda9-db5d-4bcc-8b5c-ce0298ee28f6" providerId="ADAL" clId="{B3B11D23-267E-440F-89DC-2D1731A93707}" dt="2026-04-07T10:12:57.153" v="3517" actId="14100"/>
          <ac:spMkLst>
            <pc:docMk/>
            <pc:sldMk cId="4147124231" sldId="287"/>
            <ac:spMk id="10" creationId="{7CD77245-1C22-2AAD-30DC-9B05081BAF5C}"/>
          </ac:spMkLst>
        </pc:spChg>
      </pc:sldChg>
      <pc:sldChg chg="modSp add mod">
        <pc:chgData name="Rachel Carrigan" userId="ded8cda9-db5d-4bcc-8b5c-ce0298ee28f6" providerId="ADAL" clId="{B3B11D23-267E-440F-89DC-2D1731A93707}" dt="2026-04-07T10:13:08.004" v="3520" actId="14100"/>
        <pc:sldMkLst>
          <pc:docMk/>
          <pc:sldMk cId="1683534989" sldId="288"/>
        </pc:sldMkLst>
        <pc:spChg chg="mod">
          <ac:chgData name="Rachel Carrigan" userId="ded8cda9-db5d-4bcc-8b5c-ce0298ee28f6" providerId="ADAL" clId="{B3B11D23-267E-440F-89DC-2D1731A93707}" dt="2026-04-07T10:13:01.963" v="3518" actId="1076"/>
          <ac:spMkLst>
            <pc:docMk/>
            <pc:sldMk cId="1683534989" sldId="288"/>
            <ac:spMk id="9" creationId="{C150B212-8C3D-FDA6-36B8-9819D00928B3}"/>
          </ac:spMkLst>
        </pc:spChg>
        <pc:spChg chg="mod">
          <ac:chgData name="Rachel Carrigan" userId="ded8cda9-db5d-4bcc-8b5c-ce0298ee28f6" providerId="ADAL" clId="{B3B11D23-267E-440F-89DC-2D1731A93707}" dt="2026-04-07T10:13:08.004" v="3520" actId="14100"/>
          <ac:spMkLst>
            <pc:docMk/>
            <pc:sldMk cId="1683534989" sldId="288"/>
            <ac:spMk id="10" creationId="{11F6F2F7-EAAB-2D94-EC7E-FE3737592886}"/>
          </ac:spMkLst>
        </pc:spChg>
      </pc:sldChg>
      <pc:sldChg chg="modSp add mod">
        <pc:chgData name="Rachel Carrigan" userId="ded8cda9-db5d-4bcc-8b5c-ce0298ee28f6" providerId="ADAL" clId="{B3B11D23-267E-440F-89DC-2D1731A93707}" dt="2026-04-07T10:14:01.574" v="3562" actId="113"/>
        <pc:sldMkLst>
          <pc:docMk/>
          <pc:sldMk cId="2311902265" sldId="289"/>
        </pc:sldMkLst>
        <pc:spChg chg="mod">
          <ac:chgData name="Rachel Carrigan" userId="ded8cda9-db5d-4bcc-8b5c-ce0298ee28f6" providerId="ADAL" clId="{B3B11D23-267E-440F-89DC-2D1731A93707}" dt="2026-04-07T10:13:21.622" v="3551" actId="20577"/>
          <ac:spMkLst>
            <pc:docMk/>
            <pc:sldMk cId="2311902265" sldId="289"/>
            <ac:spMk id="9" creationId="{54B9BD8E-DEC2-A05F-956C-6A79DA98642A}"/>
          </ac:spMkLst>
        </pc:spChg>
        <pc:spChg chg="mod">
          <ac:chgData name="Rachel Carrigan" userId="ded8cda9-db5d-4bcc-8b5c-ce0298ee28f6" providerId="ADAL" clId="{B3B11D23-267E-440F-89DC-2D1731A93707}" dt="2026-04-07T10:14:01.574" v="3562" actId="113"/>
          <ac:spMkLst>
            <pc:docMk/>
            <pc:sldMk cId="2311902265" sldId="289"/>
            <ac:spMk id="10" creationId="{04795EC1-B3F5-BBE9-E721-941F8D680093}"/>
          </ac:spMkLst>
        </pc:spChg>
      </pc:sldChg>
      <pc:sldChg chg="modSp add mod">
        <pc:chgData name="Rachel Carrigan" userId="ded8cda9-db5d-4bcc-8b5c-ce0298ee28f6" providerId="ADAL" clId="{B3B11D23-267E-440F-89DC-2D1731A93707}" dt="2026-04-07T10:17:38.430" v="3832" actId="255"/>
        <pc:sldMkLst>
          <pc:docMk/>
          <pc:sldMk cId="1339137168" sldId="290"/>
        </pc:sldMkLst>
        <pc:spChg chg="mod">
          <ac:chgData name="Rachel Carrigan" userId="ded8cda9-db5d-4bcc-8b5c-ce0298ee28f6" providerId="ADAL" clId="{B3B11D23-267E-440F-89DC-2D1731A93707}" dt="2026-04-07T10:14:34.550" v="3609" actId="20577"/>
          <ac:spMkLst>
            <pc:docMk/>
            <pc:sldMk cId="1339137168" sldId="290"/>
            <ac:spMk id="9" creationId="{EE93CC6C-1DA0-912D-7D86-4FD4D88ACAEE}"/>
          </ac:spMkLst>
        </pc:spChg>
        <pc:spChg chg="mod">
          <ac:chgData name="Rachel Carrigan" userId="ded8cda9-db5d-4bcc-8b5c-ce0298ee28f6" providerId="ADAL" clId="{B3B11D23-267E-440F-89DC-2D1731A93707}" dt="2026-04-07T10:17:38.430" v="3832" actId="255"/>
          <ac:spMkLst>
            <pc:docMk/>
            <pc:sldMk cId="1339137168" sldId="290"/>
            <ac:spMk id="10" creationId="{4878F1F2-660E-0384-3973-1458B59B26A1}"/>
          </ac:spMkLst>
        </pc:spChg>
      </pc:sldChg>
      <pc:sldChg chg="delSp modSp new mod">
        <pc:chgData name="Rachel Carrigan" userId="ded8cda9-db5d-4bcc-8b5c-ce0298ee28f6" providerId="ADAL" clId="{B3B11D23-267E-440F-89DC-2D1731A93707}" dt="2026-04-07T10:56:17.119" v="8618" actId="20577"/>
        <pc:sldMkLst>
          <pc:docMk/>
          <pc:sldMk cId="3185345628" sldId="291"/>
        </pc:sldMkLst>
        <pc:spChg chg="mod">
          <ac:chgData name="Rachel Carrigan" userId="ded8cda9-db5d-4bcc-8b5c-ce0298ee28f6" providerId="ADAL" clId="{B3B11D23-267E-440F-89DC-2D1731A93707}" dt="2026-04-07T10:56:17.119" v="8618" actId="20577"/>
          <ac:spMkLst>
            <pc:docMk/>
            <pc:sldMk cId="3185345628" sldId="291"/>
            <ac:spMk id="2" creationId="{3390CE03-7C1D-9A7A-1B46-DBA44B61DC0E}"/>
          </ac:spMkLst>
        </pc:spChg>
      </pc:sldChg>
      <pc:sldChg chg="modSp add mod">
        <pc:chgData name="Rachel Carrigan" userId="ded8cda9-db5d-4bcc-8b5c-ce0298ee28f6" providerId="ADAL" clId="{B3B11D23-267E-440F-89DC-2D1731A93707}" dt="2026-04-07T10:56:21.293" v="8621" actId="20577"/>
        <pc:sldMkLst>
          <pc:docMk/>
          <pc:sldMk cId="2350584886" sldId="292"/>
        </pc:sldMkLst>
        <pc:spChg chg="mod">
          <ac:chgData name="Rachel Carrigan" userId="ded8cda9-db5d-4bcc-8b5c-ce0298ee28f6" providerId="ADAL" clId="{B3B11D23-267E-440F-89DC-2D1731A93707}" dt="2026-04-07T10:56:21.293" v="8621" actId="20577"/>
          <ac:spMkLst>
            <pc:docMk/>
            <pc:sldMk cId="2350584886" sldId="292"/>
            <ac:spMk id="2" creationId="{66E78ED9-AA32-D2C4-CD94-9EFF2D15B41B}"/>
          </ac:spMkLst>
        </pc:spChg>
      </pc:sldChg>
      <pc:sldChg chg="modSp add mod">
        <pc:chgData name="Rachel Carrigan" userId="ded8cda9-db5d-4bcc-8b5c-ce0298ee28f6" providerId="ADAL" clId="{B3B11D23-267E-440F-89DC-2D1731A93707}" dt="2026-04-07T10:56:25.927" v="8624" actId="20577"/>
        <pc:sldMkLst>
          <pc:docMk/>
          <pc:sldMk cId="2949394868" sldId="293"/>
        </pc:sldMkLst>
        <pc:spChg chg="mod">
          <ac:chgData name="Rachel Carrigan" userId="ded8cda9-db5d-4bcc-8b5c-ce0298ee28f6" providerId="ADAL" clId="{B3B11D23-267E-440F-89DC-2D1731A93707}" dt="2026-04-07T10:56:25.927" v="8624" actId="20577"/>
          <ac:spMkLst>
            <pc:docMk/>
            <pc:sldMk cId="2949394868" sldId="293"/>
            <ac:spMk id="2" creationId="{B7812F00-0B1F-2184-76AF-259A8C452A39}"/>
          </ac:spMkLst>
        </pc:spChg>
      </pc:sldChg>
      <pc:sldChg chg="modSp add mod">
        <pc:chgData name="Rachel Carrigan" userId="ded8cda9-db5d-4bcc-8b5c-ce0298ee28f6" providerId="ADAL" clId="{B3B11D23-267E-440F-89DC-2D1731A93707}" dt="2026-04-07T10:38:09.406" v="5314" actId="20577"/>
        <pc:sldMkLst>
          <pc:docMk/>
          <pc:sldMk cId="2510665604" sldId="294"/>
        </pc:sldMkLst>
        <pc:spChg chg="mod">
          <ac:chgData name="Rachel Carrigan" userId="ded8cda9-db5d-4bcc-8b5c-ce0298ee28f6" providerId="ADAL" clId="{B3B11D23-267E-440F-89DC-2D1731A93707}" dt="2026-04-07T10:21:10.967" v="4074" actId="20577"/>
          <ac:spMkLst>
            <pc:docMk/>
            <pc:sldMk cId="2510665604" sldId="294"/>
            <ac:spMk id="9" creationId="{FB519180-9F95-B5F1-9A41-0EB86AE237DD}"/>
          </ac:spMkLst>
        </pc:spChg>
        <pc:spChg chg="mod">
          <ac:chgData name="Rachel Carrigan" userId="ded8cda9-db5d-4bcc-8b5c-ce0298ee28f6" providerId="ADAL" clId="{B3B11D23-267E-440F-89DC-2D1731A93707}" dt="2026-04-07T10:38:09.406" v="5314" actId="20577"/>
          <ac:spMkLst>
            <pc:docMk/>
            <pc:sldMk cId="2510665604" sldId="294"/>
            <ac:spMk id="10" creationId="{062ADF5B-2ADA-099E-CB04-E94F5B124746}"/>
          </ac:spMkLst>
        </pc:spChg>
      </pc:sldChg>
      <pc:sldChg chg="addSp delSp modSp add del mod">
        <pc:chgData name="Rachel Carrigan" userId="ded8cda9-db5d-4bcc-8b5c-ce0298ee28f6" providerId="ADAL" clId="{B3B11D23-267E-440F-89DC-2D1731A93707}" dt="2026-04-07T10:45:36.938" v="6299" actId="2696"/>
        <pc:sldMkLst>
          <pc:docMk/>
          <pc:sldMk cId="2481764545" sldId="295"/>
        </pc:sldMkLst>
        <pc:spChg chg="mod">
          <ac:chgData name="Rachel Carrigan" userId="ded8cda9-db5d-4bcc-8b5c-ce0298ee28f6" providerId="ADAL" clId="{B3B11D23-267E-440F-89DC-2D1731A93707}" dt="2026-04-07T10:38:22.650" v="5337" actId="20577"/>
          <ac:spMkLst>
            <pc:docMk/>
            <pc:sldMk cId="2481764545" sldId="295"/>
            <ac:spMk id="9" creationId="{2726DEFC-791B-F12C-EE5C-035326EB5CA8}"/>
          </ac:spMkLst>
        </pc:spChg>
        <pc:spChg chg="mod">
          <ac:chgData name="Rachel Carrigan" userId="ded8cda9-db5d-4bcc-8b5c-ce0298ee28f6" providerId="ADAL" clId="{B3B11D23-267E-440F-89DC-2D1731A93707}" dt="2026-04-07T10:45:21.702" v="6297" actId="1076"/>
          <ac:spMkLst>
            <pc:docMk/>
            <pc:sldMk cId="2481764545" sldId="295"/>
            <ac:spMk id="10" creationId="{B261E787-F071-CC86-F680-5BC8AAE21668}"/>
          </ac:spMkLst>
        </pc:spChg>
        <pc:graphicFrameChg chg="add mod modGraphic">
          <ac:chgData name="Rachel Carrigan" userId="ded8cda9-db5d-4bcc-8b5c-ce0298ee28f6" providerId="ADAL" clId="{B3B11D23-267E-440F-89DC-2D1731A93707}" dt="2026-04-07T10:45:18.784" v="6296" actId="1076"/>
          <ac:graphicFrameMkLst>
            <pc:docMk/>
            <pc:sldMk cId="2481764545" sldId="295"/>
            <ac:graphicFrameMk id="4" creationId="{4A019409-55F4-603E-6F7B-4E26AE9F7D0E}"/>
          </ac:graphicFrameMkLst>
        </pc:graphicFrameChg>
      </pc:sldChg>
      <pc:sldChg chg="delSp modSp add mod">
        <pc:chgData name="Rachel Carrigan" userId="ded8cda9-db5d-4bcc-8b5c-ce0298ee28f6" providerId="ADAL" clId="{B3B11D23-267E-440F-89DC-2D1731A93707}" dt="2026-04-07T10:52:10.095" v="7587" actId="20577"/>
        <pc:sldMkLst>
          <pc:docMk/>
          <pc:sldMk cId="3754609882" sldId="296"/>
        </pc:sldMkLst>
        <pc:spChg chg="mod">
          <ac:chgData name="Rachel Carrigan" userId="ded8cda9-db5d-4bcc-8b5c-ce0298ee28f6" providerId="ADAL" clId="{B3B11D23-267E-440F-89DC-2D1731A93707}" dt="2026-04-07T10:46:50.715" v="6347" actId="20577"/>
          <ac:spMkLst>
            <pc:docMk/>
            <pc:sldMk cId="3754609882" sldId="296"/>
            <ac:spMk id="9" creationId="{FB6567A0-17E5-B0EB-AD45-6031C59EC4AC}"/>
          </ac:spMkLst>
        </pc:spChg>
        <pc:spChg chg="mod">
          <ac:chgData name="Rachel Carrigan" userId="ded8cda9-db5d-4bcc-8b5c-ce0298ee28f6" providerId="ADAL" clId="{B3B11D23-267E-440F-89DC-2D1731A93707}" dt="2026-04-07T10:52:10.095" v="7587" actId="20577"/>
          <ac:spMkLst>
            <pc:docMk/>
            <pc:sldMk cId="3754609882" sldId="296"/>
            <ac:spMk id="10" creationId="{0AA7B301-34D5-CA0B-D0F3-454649DF90FA}"/>
          </ac:spMkLst>
        </pc:spChg>
      </pc:sldChg>
      <pc:sldChg chg="modSp add mod">
        <pc:chgData name="Rachel Carrigan" userId="ded8cda9-db5d-4bcc-8b5c-ce0298ee28f6" providerId="ADAL" clId="{B3B11D23-267E-440F-89DC-2D1731A93707}" dt="2026-04-07T10:55:58.830" v="8613" actId="20577"/>
        <pc:sldMkLst>
          <pc:docMk/>
          <pc:sldMk cId="2096682181" sldId="297"/>
        </pc:sldMkLst>
        <pc:spChg chg="mod">
          <ac:chgData name="Rachel Carrigan" userId="ded8cda9-db5d-4bcc-8b5c-ce0298ee28f6" providerId="ADAL" clId="{B3B11D23-267E-440F-89DC-2D1731A93707}" dt="2026-04-07T10:52:18.478" v="7615" actId="20577"/>
          <ac:spMkLst>
            <pc:docMk/>
            <pc:sldMk cId="2096682181" sldId="297"/>
            <ac:spMk id="9" creationId="{FE1AD59F-086B-02BF-AC76-D2623559969F}"/>
          </ac:spMkLst>
        </pc:spChg>
        <pc:spChg chg="mod">
          <ac:chgData name="Rachel Carrigan" userId="ded8cda9-db5d-4bcc-8b5c-ce0298ee28f6" providerId="ADAL" clId="{B3B11D23-267E-440F-89DC-2D1731A93707}" dt="2026-04-07T10:55:58.830" v="8613" actId="20577"/>
          <ac:spMkLst>
            <pc:docMk/>
            <pc:sldMk cId="2096682181" sldId="297"/>
            <ac:spMk id="10" creationId="{8C7E831A-8265-4480-6B33-E2A57F1E002D}"/>
          </ac:spMkLst>
        </pc:spChg>
      </pc:sldChg>
      <pc:sldChg chg="modSp add mod">
        <pc:chgData name="Rachel Carrigan" userId="ded8cda9-db5d-4bcc-8b5c-ce0298ee28f6" providerId="ADAL" clId="{B3B11D23-267E-440F-89DC-2D1731A93707}" dt="2026-04-07T10:59:34.377" v="8654" actId="20577"/>
        <pc:sldMkLst>
          <pc:docMk/>
          <pc:sldMk cId="3615467695" sldId="298"/>
        </pc:sldMkLst>
        <pc:spChg chg="mod">
          <ac:chgData name="Rachel Carrigan" userId="ded8cda9-db5d-4bcc-8b5c-ce0298ee28f6" providerId="ADAL" clId="{B3B11D23-267E-440F-89DC-2D1731A93707}" dt="2026-04-07T10:59:34.377" v="8654" actId="20577"/>
          <ac:spMkLst>
            <pc:docMk/>
            <pc:sldMk cId="3615467695" sldId="298"/>
            <ac:spMk id="2" creationId="{2DA439D8-B5C9-259E-A25D-A0F757E21B2B}"/>
          </ac:spMkLst>
        </pc:spChg>
      </pc:sldChg>
    </pc:docChg>
  </pc:docChgLst>
  <pc:docChgLst>
    <pc:chgData name="Louise Ritchie" userId="S::louise.ritchie@uws.ac.uk::e386786a-5c70-44a0-89a0-e48c79cc26c9" providerId="AD" clId="Web-{F013711E-135C-1BB5-D6AE-CDE333D8EB9D}"/>
    <pc:docChg chg="modSld">
      <pc:chgData name="Louise Ritchie" userId="S::louise.ritchie@uws.ac.uk::e386786a-5c70-44a0-89a0-e48c79cc26c9" providerId="AD" clId="Web-{F013711E-135C-1BB5-D6AE-CDE333D8EB9D}" dt="2026-04-20T12:39:35.587" v="233" actId="20577"/>
      <pc:docMkLst>
        <pc:docMk/>
      </pc:docMkLst>
      <pc:sldChg chg="modSp">
        <pc:chgData name="Louise Ritchie" userId="S::louise.ritchie@uws.ac.uk::e386786a-5c70-44a0-89a0-e48c79cc26c9" providerId="AD" clId="Web-{F013711E-135C-1BB5-D6AE-CDE333D8EB9D}" dt="2026-04-20T12:27:36.738" v="1" actId="20577"/>
        <pc:sldMkLst>
          <pc:docMk/>
          <pc:sldMk cId="2802064290" sldId="283"/>
        </pc:sldMkLst>
        <pc:spChg chg="mod">
          <ac:chgData name="Louise Ritchie" userId="S::louise.ritchie@uws.ac.uk::e386786a-5c70-44a0-89a0-e48c79cc26c9" providerId="AD" clId="Web-{F013711E-135C-1BB5-D6AE-CDE333D8EB9D}" dt="2026-04-20T12:27:36.738" v="1" actId="20577"/>
          <ac:spMkLst>
            <pc:docMk/>
            <pc:sldMk cId="2802064290" sldId="283"/>
            <ac:spMk id="4" creationId="{ABECE2E2-652F-659E-74CA-41A8D892270A}"/>
          </ac:spMkLst>
        </pc:spChg>
      </pc:sldChg>
      <pc:sldChg chg="modSp">
        <pc:chgData name="Louise Ritchie" userId="S::louise.ritchie@uws.ac.uk::e386786a-5c70-44a0-89a0-e48c79cc26c9" providerId="AD" clId="Web-{F013711E-135C-1BB5-D6AE-CDE333D8EB9D}" dt="2026-04-20T12:39:35.587" v="233" actId="20577"/>
        <pc:sldMkLst>
          <pc:docMk/>
          <pc:sldMk cId="2164967637" sldId="284"/>
        </pc:sldMkLst>
        <pc:spChg chg="mod">
          <ac:chgData name="Louise Ritchie" userId="S::louise.ritchie@uws.ac.uk::e386786a-5c70-44a0-89a0-e48c79cc26c9" providerId="AD" clId="Web-{F013711E-135C-1BB5-D6AE-CDE333D8EB9D}" dt="2026-04-20T12:39:35.587" v="233" actId="20577"/>
          <ac:spMkLst>
            <pc:docMk/>
            <pc:sldMk cId="2164967637" sldId="284"/>
            <ac:spMk id="4" creationId="{5AD1D5B7-E2BE-F2A3-E176-06554C07AEE6}"/>
          </ac:spMkLst>
        </pc:spChg>
      </pc:sldChg>
    </pc:docChg>
  </pc:docChgLst>
  <pc:docChgLst>
    <pc:chgData name="Louise Ritchie" userId="S::louise.ritchie@uws.ac.uk::e386786a-5c70-44a0-89a0-e48c79cc26c9" providerId="AD" clId="Web-{14796929-F75D-D268-5545-FF89B5CF8012}"/>
    <pc:docChg chg="addSld sldOrd">
      <pc:chgData name="Louise Ritchie" userId="S::louise.ritchie@uws.ac.uk::e386786a-5c70-44a0-89a0-e48c79cc26c9" providerId="AD" clId="Web-{14796929-F75D-D268-5545-FF89B5CF8012}" dt="2026-04-20T13:35:33.222" v="2"/>
      <pc:docMkLst>
        <pc:docMk/>
      </pc:docMkLst>
      <pc:sldChg chg="add">
        <pc:chgData name="Louise Ritchie" userId="S::louise.ritchie@uws.ac.uk::e386786a-5c70-44a0-89a0-e48c79cc26c9" providerId="AD" clId="Web-{14796929-F75D-D268-5545-FF89B5CF8012}" dt="2026-04-20T13:34:51.205" v="1"/>
        <pc:sldMkLst>
          <pc:docMk/>
          <pc:sldMk cId="2101975988" sldId="257"/>
        </pc:sldMkLst>
      </pc:sldChg>
      <pc:sldChg chg="add">
        <pc:chgData name="Louise Ritchie" userId="S::louise.ritchie@uws.ac.uk::e386786a-5c70-44a0-89a0-e48c79cc26c9" providerId="AD" clId="Web-{14796929-F75D-D268-5545-FF89B5CF8012}" dt="2026-04-20T13:34:50.534" v="0"/>
        <pc:sldMkLst>
          <pc:docMk/>
          <pc:sldMk cId="58749251" sldId="261"/>
        </pc:sldMkLst>
      </pc:sldChg>
      <pc:sldChg chg="ord">
        <pc:chgData name="Louise Ritchie" userId="S::louise.ritchie@uws.ac.uk::e386786a-5c70-44a0-89a0-e48c79cc26c9" providerId="AD" clId="Web-{14796929-F75D-D268-5545-FF89B5CF8012}" dt="2026-04-20T13:35:33.222" v="2"/>
        <pc:sldMkLst>
          <pc:docMk/>
          <pc:sldMk cId="246301042" sldId="274"/>
        </pc:sldMkLst>
      </pc:sldChg>
    </pc:docChg>
  </pc:docChgLst>
  <pc:docChgLst>
    <pc:chgData name="Louise Ritchie" userId="S::louise.ritchie@uws.ac.uk::e386786a-5c70-44a0-89a0-e48c79cc26c9" providerId="AD" clId="Web-{B9F165D6-4A10-8696-B0FF-8614A13C1EC4}"/>
    <pc:docChg chg="modSld">
      <pc:chgData name="Louise Ritchie" userId="S::louise.ritchie@uws.ac.uk::e386786a-5c70-44a0-89a0-e48c79cc26c9" providerId="AD" clId="Web-{B9F165D6-4A10-8696-B0FF-8614A13C1EC4}" dt="2026-04-14T09:41:07.967" v="17" actId="1076"/>
      <pc:docMkLst>
        <pc:docMk/>
      </pc:docMkLst>
      <pc:sldChg chg="modSp">
        <pc:chgData name="Louise Ritchie" userId="S::louise.ritchie@uws.ac.uk::e386786a-5c70-44a0-89a0-e48c79cc26c9" providerId="AD" clId="Web-{B9F165D6-4A10-8696-B0FF-8614A13C1EC4}" dt="2026-04-14T09:41:07.967" v="17" actId="1076"/>
        <pc:sldMkLst>
          <pc:docMk/>
          <pc:sldMk cId="697110463" sldId="258"/>
        </pc:sldMkLst>
        <pc:spChg chg="mod">
          <ac:chgData name="Louise Ritchie" userId="S::louise.ritchie@uws.ac.uk::e386786a-5c70-44a0-89a0-e48c79cc26c9" providerId="AD" clId="Web-{B9F165D6-4A10-8696-B0FF-8614A13C1EC4}" dt="2026-04-14T09:41:07.967" v="17" actId="1076"/>
          <ac:spMkLst>
            <pc:docMk/>
            <pc:sldMk cId="697110463" sldId="258"/>
            <ac:spMk id="2" creationId="{EB6939BB-6981-FD62-6FA7-8CAD9ABA9EF8}"/>
          </ac:spMkLst>
        </pc:spChg>
        <pc:spChg chg="mod">
          <ac:chgData name="Louise Ritchie" userId="S::louise.ritchie@uws.ac.uk::e386786a-5c70-44a0-89a0-e48c79cc26c9" providerId="AD" clId="Web-{B9F165D6-4A10-8696-B0FF-8614A13C1EC4}" dt="2026-04-14T09:41:03.608" v="16" actId="1076"/>
          <ac:spMkLst>
            <pc:docMk/>
            <pc:sldMk cId="697110463" sldId="258"/>
            <ac:spMk id="4" creationId="{244E07AB-FB36-7EEB-662E-1B67FFA533D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07FDFA-7CAB-4169-9D23-56A381CFE4A5}" type="datetimeFigureOut">
              <a:rPr lang="en-GB" smtClean="0"/>
              <a:t>20/04/2026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0E286D-0100-4778-8238-BB8CD76FC08A}" type="slidenum">
              <a:rPr lang="en-GB" smtClean="0"/>
              <a:t>‹#›</a:t>
            </a:fld>
            <a:endParaRPr lang="en-GB"/>
          </a:p>
        </p:txBody>
      </p:sp>
    </p:spTree>
    <p:extLst>
      <p:ext uri="{BB962C8B-B14F-4D97-AF65-F5344CB8AC3E}">
        <p14:creationId xmlns:p14="http://schemas.microsoft.com/office/powerpoint/2010/main" val="27886183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B70A19D-3E07-4EF0-931C-B2A33031F01C}" type="slidenum">
              <a:rPr lang="en-GB" smtClean="0"/>
              <a:t>5</a:t>
            </a:fld>
            <a:endParaRPr lang="en-GB"/>
          </a:p>
        </p:txBody>
      </p:sp>
    </p:spTree>
    <p:extLst>
      <p:ext uri="{BB962C8B-B14F-4D97-AF65-F5344CB8AC3E}">
        <p14:creationId xmlns:p14="http://schemas.microsoft.com/office/powerpoint/2010/main" val="4213261112"/>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jpe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png"/><Relationship Id="rId9" Type="http://schemas.openxmlformats.org/officeDocument/2006/relationships/image" Target="../media/image8.jpe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2.png"/><Relationship Id="rId7" Type="http://schemas.openxmlformats.org/officeDocument/2006/relationships/image" Target="../media/image3.png"/><Relationship Id="rId12" Type="http://schemas.openxmlformats.org/officeDocument/2006/relationships/image" Target="../media/image7.jpeg"/><Relationship Id="rId2" Type="http://schemas.openxmlformats.org/officeDocument/2006/relationships/image" Target="../media/image10.jpeg"/><Relationship Id="rId1" Type="http://schemas.openxmlformats.org/officeDocument/2006/relationships/slideMaster" Target="../slideMasters/slideMaster1.xml"/><Relationship Id="rId6" Type="http://schemas.openxmlformats.org/officeDocument/2006/relationships/image" Target="../media/image2.png"/><Relationship Id="rId11" Type="http://schemas.openxmlformats.org/officeDocument/2006/relationships/image" Target="../media/image8.jpeg"/><Relationship Id="rId5" Type="http://schemas.openxmlformats.org/officeDocument/2006/relationships/image" Target="../media/image14.png"/><Relationship Id="rId10" Type="http://schemas.openxmlformats.org/officeDocument/2006/relationships/image" Target="../media/image6.jpeg"/><Relationship Id="rId4" Type="http://schemas.openxmlformats.org/officeDocument/2006/relationships/image" Target="../media/image13.png"/><Relationship Id="rId9" Type="http://schemas.openxmlformats.org/officeDocument/2006/relationships/image" Target="../media/image9.jpe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14.png"/><Relationship Id="rId7" Type="http://schemas.openxmlformats.org/officeDocument/2006/relationships/image" Target="../media/image6.jpeg"/><Relationship Id="rId12"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4.png"/><Relationship Id="rId11" Type="http://schemas.openxmlformats.org/officeDocument/2006/relationships/image" Target="../media/image9.jpeg"/><Relationship Id="rId5" Type="http://schemas.openxmlformats.org/officeDocument/2006/relationships/image" Target="../media/image3.png"/><Relationship Id="rId10" Type="http://schemas.openxmlformats.org/officeDocument/2006/relationships/image" Target="../media/image7.jpeg"/><Relationship Id="rId4" Type="http://schemas.openxmlformats.org/officeDocument/2006/relationships/image" Target="../media/image2.png"/><Relationship Id="rId9" Type="http://schemas.openxmlformats.org/officeDocument/2006/relationships/image" Target="../media/image8.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BC625-BCB2-5614-BD96-DCD2D1DBE75E}"/>
              </a:ext>
            </a:extLst>
          </p:cNvPr>
          <p:cNvSpPr>
            <a:spLocks noGrp="1"/>
          </p:cNvSpPr>
          <p:nvPr>
            <p:ph type="ctrTitle"/>
          </p:nvPr>
        </p:nvSpPr>
        <p:spPr>
          <a:xfrm>
            <a:off x="3047281" y="1872771"/>
            <a:ext cx="5445425" cy="1524581"/>
          </a:xfrm>
        </p:spPr>
        <p:txBody>
          <a:bodyPr anchor="b"/>
          <a:lstStyle>
            <a:lvl1pPr algn="ctr">
              <a:defRPr sz="4500"/>
            </a:lvl1pPr>
          </a:lstStyle>
          <a:p>
            <a:r>
              <a:rPr lang="en-GB"/>
              <a:t>Click to edit Master title style</a:t>
            </a:r>
          </a:p>
        </p:txBody>
      </p:sp>
      <p:sp>
        <p:nvSpPr>
          <p:cNvPr id="3" name="Subtitle 2">
            <a:extLst>
              <a:ext uri="{FF2B5EF4-FFF2-40B4-BE49-F238E27FC236}">
                <a16:creationId xmlns:a16="http://schemas.microsoft.com/office/drawing/2014/main" id="{4CD3BCD1-90DA-5FC3-F294-D997B2065FF6}"/>
              </a:ext>
            </a:extLst>
          </p:cNvPr>
          <p:cNvSpPr>
            <a:spLocks noGrp="1"/>
          </p:cNvSpPr>
          <p:nvPr>
            <p:ph type="subTitle" idx="1"/>
          </p:nvPr>
        </p:nvSpPr>
        <p:spPr>
          <a:xfrm>
            <a:off x="3047280" y="3635656"/>
            <a:ext cx="5445425" cy="670290"/>
          </a:xfrm>
        </p:spPr>
        <p:txBody>
          <a:bodyPr/>
          <a:lstStyle>
            <a:lvl1pPr marL="0" indent="0" algn="ctr">
              <a:buNone/>
              <a:defRPr sz="1800">
                <a:solidFill>
                  <a:schemeClr val="accent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p>
        </p:txBody>
      </p:sp>
      <p:pic>
        <p:nvPicPr>
          <p:cNvPr id="7" name="Picture 6" descr="A pixelated video game&#10;&#10;AI-generated content may be incorrect.">
            <a:extLst>
              <a:ext uri="{FF2B5EF4-FFF2-40B4-BE49-F238E27FC236}">
                <a16:creationId xmlns:a16="http://schemas.microsoft.com/office/drawing/2014/main" id="{55D2AA85-93A4-A307-B546-43F28B206CA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281" y="5500197"/>
            <a:ext cx="9144000" cy="1336167"/>
          </a:xfrm>
          <a:prstGeom prst="rect">
            <a:avLst/>
          </a:prstGeom>
        </p:spPr>
      </p:pic>
      <p:pic>
        <p:nvPicPr>
          <p:cNvPr id="9" name="Picture 8" descr="Je-S electronic applications – UKRI">
            <a:extLst>
              <a:ext uri="{FF2B5EF4-FFF2-40B4-BE49-F238E27FC236}">
                <a16:creationId xmlns:a16="http://schemas.microsoft.com/office/drawing/2014/main" id="{64E3CE72-5018-BBEF-AF3A-24522A58E3F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999944" y="4457576"/>
            <a:ext cx="763488" cy="634901"/>
          </a:xfrm>
          <a:prstGeom prst="rect">
            <a:avLst/>
          </a:prstGeom>
          <a:noFill/>
          <a:ln>
            <a:noFill/>
          </a:ln>
        </p:spPr>
      </p:pic>
      <p:pic>
        <p:nvPicPr>
          <p:cNvPr id="10" name="Picture 9" descr="NIHR Logo">
            <a:extLst>
              <a:ext uri="{FF2B5EF4-FFF2-40B4-BE49-F238E27FC236}">
                <a16:creationId xmlns:a16="http://schemas.microsoft.com/office/drawing/2014/main" id="{5EF70AF9-1B35-CE63-8BDB-2FC1F59DCA89}"/>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828043" y="5213270"/>
            <a:ext cx="2263676" cy="222349"/>
          </a:xfrm>
          <a:prstGeom prst="rect">
            <a:avLst/>
          </a:prstGeom>
          <a:noFill/>
          <a:ln>
            <a:noFill/>
          </a:ln>
        </p:spPr>
      </p:pic>
      <p:pic>
        <p:nvPicPr>
          <p:cNvPr id="11" name="Picture 10" descr="Alzheimer's Society">
            <a:extLst>
              <a:ext uri="{FF2B5EF4-FFF2-40B4-BE49-F238E27FC236}">
                <a16:creationId xmlns:a16="http://schemas.microsoft.com/office/drawing/2014/main" id="{7C08B522-3D32-5E92-D115-A7A8107A1AA4}"/>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919089" y="4538999"/>
            <a:ext cx="840730" cy="488900"/>
          </a:xfrm>
          <a:prstGeom prst="rect">
            <a:avLst/>
          </a:prstGeom>
          <a:noFill/>
          <a:ln>
            <a:noFill/>
          </a:ln>
        </p:spPr>
      </p:pic>
      <p:pic>
        <p:nvPicPr>
          <p:cNvPr id="16" name="Picture 15" descr="A purple and yellow tag with blue text&#10;&#10;AI-generated content may be incorrect.">
            <a:extLst>
              <a:ext uri="{FF2B5EF4-FFF2-40B4-BE49-F238E27FC236}">
                <a16:creationId xmlns:a16="http://schemas.microsoft.com/office/drawing/2014/main" id="{15C3BC9F-6138-DB72-3F1B-3CD46F002B03}"/>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66591" y="2733317"/>
            <a:ext cx="2020206" cy="1473738"/>
          </a:xfrm>
          <a:prstGeom prst="rect">
            <a:avLst/>
          </a:prstGeom>
        </p:spPr>
      </p:pic>
      <p:pic>
        <p:nvPicPr>
          <p:cNvPr id="17" name="Picture 16" descr="A logo with a yellow leaf&#10;&#10;Description automatically generated">
            <a:extLst>
              <a:ext uri="{FF2B5EF4-FFF2-40B4-BE49-F238E27FC236}">
                <a16:creationId xmlns:a16="http://schemas.microsoft.com/office/drawing/2014/main" id="{8CF1478B-1F3D-B543-E01D-7A5A42071993}"/>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804322" y="855121"/>
            <a:ext cx="871376" cy="427669"/>
          </a:xfrm>
          <a:prstGeom prst="rect">
            <a:avLst/>
          </a:prstGeom>
        </p:spPr>
      </p:pic>
      <p:pic>
        <p:nvPicPr>
          <p:cNvPr id="19" name="Picture 18" descr="A logo for a university&#10;&#10;Description automatically generated">
            <a:extLst>
              <a:ext uri="{FF2B5EF4-FFF2-40B4-BE49-F238E27FC236}">
                <a16:creationId xmlns:a16="http://schemas.microsoft.com/office/drawing/2014/main" id="{F7A449C3-1E18-4BF8-14AA-DA667DE3B731}"/>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3044259" y="9732"/>
            <a:ext cx="1612915" cy="1219851"/>
          </a:xfrm>
          <a:prstGeom prst="rect">
            <a:avLst/>
          </a:prstGeom>
        </p:spPr>
      </p:pic>
      <p:pic>
        <p:nvPicPr>
          <p:cNvPr id="25" name="Picture 24" descr="A logo with a yellow leaf&#10;&#10;Description automatically generated">
            <a:extLst>
              <a:ext uri="{FF2B5EF4-FFF2-40B4-BE49-F238E27FC236}">
                <a16:creationId xmlns:a16="http://schemas.microsoft.com/office/drawing/2014/main" id="{B02181B2-7D3E-0DC2-BCD2-387E228D2CAC}"/>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532274" y="66849"/>
            <a:ext cx="2041788" cy="1002106"/>
          </a:xfrm>
          <a:prstGeom prst="rect">
            <a:avLst/>
          </a:prstGeom>
        </p:spPr>
      </p:pic>
      <p:pic>
        <p:nvPicPr>
          <p:cNvPr id="26" name="Picture 25" descr="A logo for a university&#10;&#10;Description automatically generated">
            <a:extLst>
              <a:ext uri="{FF2B5EF4-FFF2-40B4-BE49-F238E27FC236}">
                <a16:creationId xmlns:a16="http://schemas.microsoft.com/office/drawing/2014/main" id="{31E9195A-D8FE-94A3-0830-7A432E170099}"/>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607303" y="-8262"/>
            <a:ext cx="1332284" cy="1237845"/>
          </a:xfrm>
          <a:prstGeom prst="rect">
            <a:avLst/>
          </a:prstGeom>
        </p:spPr>
      </p:pic>
      <p:pic>
        <p:nvPicPr>
          <p:cNvPr id="20" name="Picture 19" descr="A logo with a triangle and a letter w&#10;&#10;Description automatically generated">
            <a:extLst>
              <a:ext uri="{FF2B5EF4-FFF2-40B4-BE49-F238E27FC236}">
                <a16:creationId xmlns:a16="http://schemas.microsoft.com/office/drawing/2014/main" id="{5184351F-6F24-EB1B-6350-BEE8DA93FFE4}"/>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703581" y="95949"/>
            <a:ext cx="1037937" cy="1028661"/>
          </a:xfrm>
          <a:prstGeom prst="rect">
            <a:avLst/>
          </a:prstGeom>
        </p:spPr>
      </p:pic>
      <p:pic>
        <p:nvPicPr>
          <p:cNvPr id="8" name="Picture 7" descr="A logo for a university&#10;&#10;Description automatically generated">
            <a:extLst>
              <a:ext uri="{FF2B5EF4-FFF2-40B4-BE49-F238E27FC236}">
                <a16:creationId xmlns:a16="http://schemas.microsoft.com/office/drawing/2014/main" id="{0C859168-9B64-1057-8385-52ED26B81C2B}"/>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7472419" y="-191866"/>
            <a:ext cx="1518258" cy="1570610"/>
          </a:xfrm>
          <a:prstGeom prst="rect">
            <a:avLst/>
          </a:prstGeom>
        </p:spPr>
      </p:pic>
      <p:pic>
        <p:nvPicPr>
          <p:cNvPr id="1032" name="Picture 8" descr="West of Scotland on The Conversation">
            <a:extLst>
              <a:ext uri="{FF2B5EF4-FFF2-40B4-BE49-F238E27FC236}">
                <a16:creationId xmlns:a16="http://schemas.microsoft.com/office/drawing/2014/main" id="{593C18D1-6806-4267-07E1-B928D1A59B23}"/>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73421" y="17323"/>
            <a:ext cx="1269993" cy="12699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6283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13" name="Body Level One…"/>
          <p:cNvSpPr txBox="1">
            <a:spLocks noGrp="1"/>
          </p:cNvSpPr>
          <p:nvPr>
            <p:ph type="body" sz="quarter" idx="1" hasCustomPrompt="1"/>
          </p:nvPr>
        </p:nvSpPr>
        <p:spPr>
          <a:xfrm>
            <a:off x="442427" y="4841499"/>
            <a:ext cx="8161735" cy="1024031"/>
          </a:xfrm>
          <a:prstGeom prst="rect">
            <a:avLst/>
          </a:prstGeom>
        </p:spPr>
        <p:txBody>
          <a:bodyPr/>
          <a:lstStyle>
            <a:lvl1pPr marL="0" indent="0" defTabSz="309551">
              <a:lnSpc>
                <a:spcPct val="100000"/>
              </a:lnSpc>
              <a:spcBef>
                <a:spcPts val="0"/>
              </a:spcBef>
              <a:buSzTx/>
              <a:buNone/>
              <a:defRPr sz="2004" b="1">
                <a:solidFill>
                  <a:schemeClr val="accent5"/>
                </a:solidFill>
              </a:defRPr>
            </a:lvl1pPr>
            <a:lvl2pPr marL="0" indent="241093" defTabSz="309551">
              <a:lnSpc>
                <a:spcPct val="100000"/>
              </a:lnSpc>
              <a:spcBef>
                <a:spcPts val="0"/>
              </a:spcBef>
              <a:buSzTx/>
              <a:buNone/>
              <a:defRPr sz="2004" b="1"/>
            </a:lvl2pPr>
            <a:lvl3pPr marL="0" indent="482186" defTabSz="309551">
              <a:lnSpc>
                <a:spcPct val="100000"/>
              </a:lnSpc>
              <a:spcBef>
                <a:spcPts val="0"/>
              </a:spcBef>
              <a:buSzTx/>
              <a:buNone/>
              <a:defRPr sz="2004" b="1"/>
            </a:lvl3pPr>
            <a:lvl4pPr marL="0" indent="723279" defTabSz="309551">
              <a:lnSpc>
                <a:spcPct val="100000"/>
              </a:lnSpc>
              <a:spcBef>
                <a:spcPts val="0"/>
              </a:spcBef>
              <a:buSzTx/>
              <a:buNone/>
              <a:defRPr sz="2004" b="1"/>
            </a:lvl4pPr>
            <a:lvl5pPr marL="0" indent="964372" defTabSz="309551">
              <a:lnSpc>
                <a:spcPct val="100000"/>
              </a:lnSpc>
              <a:spcBef>
                <a:spcPts val="0"/>
              </a:spcBef>
              <a:buSzTx/>
              <a:buNone/>
              <a:defRPr sz="2004" b="1"/>
            </a:lvl5pPr>
          </a:lstStyle>
          <a:p>
            <a:r>
              <a:t>Presentation Subtitle</a:t>
            </a:r>
          </a:p>
          <a:p>
            <a:pPr lvl="1"/>
            <a:endParaRPr/>
          </a:p>
          <a:p>
            <a:pPr lvl="2"/>
            <a:endParaRPr/>
          </a:p>
          <a:p>
            <a:pPr lvl="3"/>
            <a:endParaRPr/>
          </a:p>
          <a:p>
            <a:pPr lvl="4"/>
            <a:endParaRPr/>
          </a:p>
        </p:txBody>
      </p:sp>
      <p:pic>
        <p:nvPicPr>
          <p:cNvPr id="9" name="Picture 8" descr="A logo for a university&#10;&#10;Description automatically generated">
            <a:extLst>
              <a:ext uri="{FF2B5EF4-FFF2-40B4-BE49-F238E27FC236}">
                <a16:creationId xmlns:a16="http://schemas.microsoft.com/office/drawing/2014/main" id="{F1EC4680-7D72-17C6-0825-1CF9ADDE314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44243" y="5841037"/>
            <a:ext cx="647947" cy="670290"/>
          </a:xfrm>
          <a:prstGeom prst="rect">
            <a:avLst/>
          </a:prstGeom>
        </p:spPr>
      </p:pic>
      <p:sp>
        <p:nvSpPr>
          <p:cNvPr id="12" name="Presentation Title"/>
          <p:cNvSpPr txBox="1">
            <a:spLocks noGrp="1"/>
          </p:cNvSpPr>
          <p:nvPr>
            <p:ph type="title" hasCustomPrompt="1"/>
          </p:nvPr>
        </p:nvSpPr>
        <p:spPr>
          <a:xfrm>
            <a:off x="441544" y="3733505"/>
            <a:ext cx="8162618" cy="1008481"/>
          </a:xfrm>
          <a:prstGeom prst="rect">
            <a:avLst/>
          </a:prstGeom>
        </p:spPr>
        <p:txBody>
          <a:bodyPr anchor="b">
            <a:normAutofit/>
          </a:bodyPr>
          <a:lstStyle>
            <a:lvl1pPr>
              <a:defRPr sz="5400" spc="-86">
                <a:solidFill>
                  <a:schemeClr val="tx1"/>
                </a:solidFill>
              </a:defRPr>
            </a:lvl1pPr>
          </a:lstStyle>
          <a:p>
            <a:r>
              <a:rPr lang="en-GB"/>
              <a:t>Presentation title</a:t>
            </a:r>
            <a:endParaRPr/>
          </a:p>
        </p:txBody>
      </p:sp>
      <p:pic>
        <p:nvPicPr>
          <p:cNvPr id="2" name="woman-inclusive-life-career.png" descr="woman-inclusive-life-career.png">
            <a:extLst>
              <a:ext uri="{FF2B5EF4-FFF2-40B4-BE49-F238E27FC236}">
                <a16:creationId xmlns:a16="http://schemas.microsoft.com/office/drawing/2014/main" id="{3BA00807-F6AD-4774-ADBC-86A206833B30}"/>
              </a:ext>
            </a:extLst>
          </p:cNvPr>
          <p:cNvPicPr>
            <a:picLocks noChangeAspect="1"/>
          </p:cNvPicPr>
          <p:nvPr userDrawn="1"/>
        </p:nvPicPr>
        <p:blipFill>
          <a:blip r:embed="rId3"/>
          <a:stretch>
            <a:fillRect/>
          </a:stretch>
        </p:blipFill>
        <p:spPr>
          <a:xfrm>
            <a:off x="2915740" y="172914"/>
            <a:ext cx="3756647" cy="3742620"/>
          </a:xfrm>
          <a:prstGeom prst="rect">
            <a:avLst/>
          </a:prstGeom>
          <a:ln w="12700">
            <a:miter lim="400000"/>
          </a:ln>
        </p:spPr>
      </p:pic>
      <p:pic>
        <p:nvPicPr>
          <p:cNvPr id="3" name="WWD-logo-on-purple-pie.png" descr="WWD-logo-on-purple-pie.png">
            <a:extLst>
              <a:ext uri="{FF2B5EF4-FFF2-40B4-BE49-F238E27FC236}">
                <a16:creationId xmlns:a16="http://schemas.microsoft.com/office/drawing/2014/main" id="{0696F4D1-AA9D-4051-473F-85CB2D637057}"/>
              </a:ext>
            </a:extLst>
          </p:cNvPr>
          <p:cNvPicPr>
            <a:picLocks noChangeAspect="1"/>
          </p:cNvPicPr>
          <p:nvPr userDrawn="1"/>
        </p:nvPicPr>
        <p:blipFill>
          <a:blip r:embed="rId4"/>
          <a:stretch>
            <a:fillRect/>
          </a:stretch>
        </p:blipFill>
        <p:spPr>
          <a:xfrm>
            <a:off x="19017" y="0"/>
            <a:ext cx="2157112" cy="1363120"/>
          </a:xfrm>
          <a:prstGeom prst="rect">
            <a:avLst/>
          </a:prstGeom>
          <a:ln w="12700">
            <a:miter lim="400000"/>
          </a:ln>
        </p:spPr>
      </p:pic>
      <p:pic>
        <p:nvPicPr>
          <p:cNvPr id="4" name="UWS-logo-on-purple0pie.png" descr="UWS-logo-on-purple0pie.png">
            <a:extLst>
              <a:ext uri="{FF2B5EF4-FFF2-40B4-BE49-F238E27FC236}">
                <a16:creationId xmlns:a16="http://schemas.microsoft.com/office/drawing/2014/main" id="{486CC721-1FCB-6CE3-E045-F2AEC2832053}"/>
              </a:ext>
            </a:extLst>
          </p:cNvPr>
          <p:cNvPicPr>
            <a:picLocks noChangeAspect="1"/>
          </p:cNvPicPr>
          <p:nvPr userDrawn="1"/>
        </p:nvPicPr>
        <p:blipFill>
          <a:blip r:embed="rId5"/>
          <a:stretch>
            <a:fillRect/>
          </a:stretch>
        </p:blipFill>
        <p:spPr>
          <a:xfrm>
            <a:off x="7226031" y="-17534"/>
            <a:ext cx="1919458" cy="1382546"/>
          </a:xfrm>
          <a:prstGeom prst="rect">
            <a:avLst/>
          </a:prstGeom>
          <a:ln w="12700">
            <a:miter lim="400000"/>
          </a:ln>
        </p:spPr>
      </p:pic>
      <p:pic>
        <p:nvPicPr>
          <p:cNvPr id="5" name="Picture 4" descr="Je-S electronic applications – UKRI">
            <a:extLst>
              <a:ext uri="{FF2B5EF4-FFF2-40B4-BE49-F238E27FC236}">
                <a16:creationId xmlns:a16="http://schemas.microsoft.com/office/drawing/2014/main" id="{EB07C1A1-A109-4ABE-9985-58EDE0AB5F0F}"/>
              </a:ext>
            </a:extLst>
          </p:cNvPr>
          <p:cNvPicPr>
            <a:picLocks noChangeAspect="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6844287" y="5707044"/>
            <a:ext cx="763488" cy="634901"/>
          </a:xfrm>
          <a:prstGeom prst="rect">
            <a:avLst/>
          </a:prstGeom>
          <a:noFill/>
          <a:ln>
            <a:noFill/>
          </a:ln>
        </p:spPr>
      </p:pic>
      <p:pic>
        <p:nvPicPr>
          <p:cNvPr id="6" name="Picture 5" descr="NIHR Logo">
            <a:extLst>
              <a:ext uri="{FF2B5EF4-FFF2-40B4-BE49-F238E27FC236}">
                <a16:creationId xmlns:a16="http://schemas.microsoft.com/office/drawing/2014/main" id="{46FA7C05-C9DC-2D7D-7BA2-57389B7F3323}"/>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6672386" y="6462738"/>
            <a:ext cx="2263676" cy="222349"/>
          </a:xfrm>
          <a:prstGeom prst="rect">
            <a:avLst/>
          </a:prstGeom>
          <a:noFill/>
          <a:ln>
            <a:noFill/>
          </a:ln>
        </p:spPr>
      </p:pic>
      <p:pic>
        <p:nvPicPr>
          <p:cNvPr id="7" name="Picture 6" descr="Alzheimer's Society">
            <a:extLst>
              <a:ext uri="{FF2B5EF4-FFF2-40B4-BE49-F238E27FC236}">
                <a16:creationId xmlns:a16="http://schemas.microsoft.com/office/drawing/2014/main" id="{3A401691-AC92-2155-877E-487A1E9CC02D}"/>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7763432" y="5788467"/>
            <a:ext cx="840730" cy="488900"/>
          </a:xfrm>
          <a:prstGeom prst="rect">
            <a:avLst/>
          </a:prstGeom>
          <a:noFill/>
          <a:ln>
            <a:noFill/>
          </a:ln>
        </p:spPr>
      </p:pic>
      <p:pic>
        <p:nvPicPr>
          <p:cNvPr id="14" name="Picture 13" descr="A logo with a triangle and a letter w&#10;&#10;Description automatically generated">
            <a:extLst>
              <a:ext uri="{FF2B5EF4-FFF2-40B4-BE49-F238E27FC236}">
                <a16:creationId xmlns:a16="http://schemas.microsoft.com/office/drawing/2014/main" id="{51478637-A4FE-A2AC-43EF-4C08543C4286}"/>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16049" y="5965044"/>
            <a:ext cx="381524" cy="423915"/>
          </a:xfrm>
          <a:prstGeom prst="rect">
            <a:avLst/>
          </a:prstGeom>
        </p:spPr>
      </p:pic>
      <p:pic>
        <p:nvPicPr>
          <p:cNvPr id="8" name="Picture 7" descr="A logo with a yellow leaf&#10;&#10;Description automatically generated">
            <a:extLst>
              <a:ext uri="{FF2B5EF4-FFF2-40B4-BE49-F238E27FC236}">
                <a16:creationId xmlns:a16="http://schemas.microsoft.com/office/drawing/2014/main" id="{920DD0AE-E2A5-30AE-A660-6E787DF3CB8C}"/>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1609454" y="6341946"/>
            <a:ext cx="871376" cy="427669"/>
          </a:xfrm>
          <a:prstGeom prst="rect">
            <a:avLst/>
          </a:prstGeom>
        </p:spPr>
      </p:pic>
      <p:pic>
        <p:nvPicPr>
          <p:cNvPr id="10" name="Picture 9" descr="A logo for a university&#10;&#10;Description automatically generated">
            <a:extLst>
              <a:ext uri="{FF2B5EF4-FFF2-40B4-BE49-F238E27FC236}">
                <a16:creationId xmlns:a16="http://schemas.microsoft.com/office/drawing/2014/main" id="{6B500590-34AB-CFE9-A41F-D72207D29818}"/>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857221" y="6278578"/>
            <a:ext cx="636776" cy="591638"/>
          </a:xfrm>
          <a:prstGeom prst="rect">
            <a:avLst/>
          </a:prstGeom>
        </p:spPr>
      </p:pic>
      <p:pic>
        <p:nvPicPr>
          <p:cNvPr id="11" name="Picture 10" descr="A logo for a university&#10;&#10;Description automatically generated">
            <a:extLst>
              <a:ext uri="{FF2B5EF4-FFF2-40B4-BE49-F238E27FC236}">
                <a16:creationId xmlns:a16="http://schemas.microsoft.com/office/drawing/2014/main" id="{5CBC1F27-9F4E-2301-75C9-F748F0446133}"/>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19017" y="6273359"/>
            <a:ext cx="678281" cy="512986"/>
          </a:xfrm>
          <a:prstGeom prst="rect">
            <a:avLst/>
          </a:prstGeom>
        </p:spPr>
      </p:pic>
      <p:pic>
        <p:nvPicPr>
          <p:cNvPr id="15" name="Picture 14" descr="A logo with a triangle and a letter w&#10;&#10;Description automatically generated">
            <a:extLst>
              <a:ext uri="{FF2B5EF4-FFF2-40B4-BE49-F238E27FC236}">
                <a16:creationId xmlns:a16="http://schemas.microsoft.com/office/drawing/2014/main" id="{3A6CB3F2-1EBA-06C2-4FE5-10A21DC93372}"/>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97297" y="5918030"/>
            <a:ext cx="381524" cy="423915"/>
          </a:xfrm>
          <a:prstGeom prst="rect">
            <a:avLst/>
          </a:prstGeom>
        </p:spPr>
      </p:pic>
    </p:spTree>
    <p:extLst>
      <p:ext uri="{BB962C8B-B14F-4D97-AF65-F5344CB8AC3E}">
        <p14:creationId xmlns:p14="http://schemas.microsoft.com/office/powerpoint/2010/main" val="1170993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12" name="Presentation Title"/>
          <p:cNvSpPr txBox="1">
            <a:spLocks noGrp="1"/>
          </p:cNvSpPr>
          <p:nvPr>
            <p:ph type="title" hasCustomPrompt="1"/>
          </p:nvPr>
        </p:nvSpPr>
        <p:spPr>
          <a:xfrm>
            <a:off x="491134" y="2125982"/>
            <a:ext cx="3966567" cy="1893319"/>
          </a:xfrm>
          <a:prstGeom prst="rect">
            <a:avLst/>
          </a:prstGeom>
        </p:spPr>
        <p:txBody>
          <a:bodyPr anchor="b">
            <a:normAutofit/>
          </a:bodyPr>
          <a:lstStyle>
            <a:lvl1pPr>
              <a:defRPr sz="3797" spc="-86">
                <a:solidFill>
                  <a:schemeClr val="tx1"/>
                </a:solidFill>
              </a:defRPr>
            </a:lvl1pPr>
          </a:lstStyle>
          <a:p>
            <a:r>
              <a:t>Presentation Title</a:t>
            </a:r>
          </a:p>
        </p:txBody>
      </p:sp>
      <p:sp>
        <p:nvSpPr>
          <p:cNvPr id="13" name="Body Level One…"/>
          <p:cNvSpPr txBox="1">
            <a:spLocks noGrp="1"/>
          </p:cNvSpPr>
          <p:nvPr>
            <p:ph type="body" sz="quarter" idx="1" hasCustomPrompt="1"/>
          </p:nvPr>
        </p:nvSpPr>
        <p:spPr>
          <a:xfrm>
            <a:off x="491133" y="4280092"/>
            <a:ext cx="3966567" cy="1024031"/>
          </a:xfrm>
          <a:prstGeom prst="rect">
            <a:avLst/>
          </a:prstGeom>
        </p:spPr>
        <p:txBody>
          <a:bodyPr/>
          <a:lstStyle>
            <a:lvl1pPr marL="0" indent="0" defTabSz="309551">
              <a:lnSpc>
                <a:spcPct val="100000"/>
              </a:lnSpc>
              <a:spcBef>
                <a:spcPts val="0"/>
              </a:spcBef>
              <a:buSzTx/>
              <a:buNone/>
              <a:defRPr sz="2004" b="1">
                <a:solidFill>
                  <a:schemeClr val="accent5"/>
                </a:solidFill>
              </a:defRPr>
            </a:lvl1pPr>
            <a:lvl2pPr marL="0" indent="241093" defTabSz="309551">
              <a:lnSpc>
                <a:spcPct val="100000"/>
              </a:lnSpc>
              <a:spcBef>
                <a:spcPts val="0"/>
              </a:spcBef>
              <a:buSzTx/>
              <a:buNone/>
              <a:defRPr sz="2004" b="1"/>
            </a:lvl2pPr>
            <a:lvl3pPr marL="0" indent="482186" defTabSz="309551">
              <a:lnSpc>
                <a:spcPct val="100000"/>
              </a:lnSpc>
              <a:spcBef>
                <a:spcPts val="0"/>
              </a:spcBef>
              <a:buSzTx/>
              <a:buNone/>
              <a:defRPr sz="2004" b="1"/>
            </a:lvl3pPr>
            <a:lvl4pPr marL="0" indent="723279" defTabSz="309551">
              <a:lnSpc>
                <a:spcPct val="100000"/>
              </a:lnSpc>
              <a:spcBef>
                <a:spcPts val="0"/>
              </a:spcBef>
              <a:buSzTx/>
              <a:buNone/>
              <a:defRPr sz="2004" b="1"/>
            </a:lvl4pPr>
            <a:lvl5pPr marL="0" indent="964372" defTabSz="309551">
              <a:lnSpc>
                <a:spcPct val="100000"/>
              </a:lnSpc>
              <a:spcBef>
                <a:spcPts val="0"/>
              </a:spcBef>
              <a:buSzTx/>
              <a:buNone/>
              <a:defRPr sz="2004" b="1"/>
            </a:lvl5pPr>
          </a:lstStyle>
          <a:p>
            <a:r>
              <a:t>Presentation Subtitle</a:t>
            </a:r>
          </a:p>
          <a:p>
            <a:pPr lvl="1"/>
            <a:endParaRPr/>
          </a:p>
          <a:p>
            <a:pPr lvl="2"/>
            <a:endParaRPr/>
          </a:p>
          <a:p>
            <a:pPr lvl="3"/>
            <a:endParaRPr/>
          </a:p>
          <a:p>
            <a:pPr lvl="4"/>
            <a:endParaRPr/>
          </a:p>
        </p:txBody>
      </p:sp>
      <p:pic>
        <p:nvPicPr>
          <p:cNvPr id="3" name="WWD-logo-on-purple-pie.png" descr="WWD-logo-on-purple-pie.png">
            <a:extLst>
              <a:ext uri="{FF2B5EF4-FFF2-40B4-BE49-F238E27FC236}">
                <a16:creationId xmlns:a16="http://schemas.microsoft.com/office/drawing/2014/main" id="{0696F4D1-AA9D-4051-473F-85CB2D637057}"/>
              </a:ext>
            </a:extLst>
          </p:cNvPr>
          <p:cNvPicPr>
            <a:picLocks noChangeAspect="1"/>
          </p:cNvPicPr>
          <p:nvPr userDrawn="1"/>
        </p:nvPicPr>
        <p:blipFill>
          <a:blip r:embed="rId2"/>
          <a:stretch>
            <a:fillRect/>
          </a:stretch>
        </p:blipFill>
        <p:spPr>
          <a:xfrm>
            <a:off x="19017" y="0"/>
            <a:ext cx="2157112" cy="1363120"/>
          </a:xfrm>
          <a:prstGeom prst="rect">
            <a:avLst/>
          </a:prstGeom>
          <a:ln w="12700">
            <a:miter lim="400000"/>
          </a:ln>
        </p:spPr>
      </p:pic>
      <p:pic>
        <p:nvPicPr>
          <p:cNvPr id="4" name="UWS-logo-on-purple0pie.png" descr="UWS-logo-on-purple0pie.png">
            <a:extLst>
              <a:ext uri="{FF2B5EF4-FFF2-40B4-BE49-F238E27FC236}">
                <a16:creationId xmlns:a16="http://schemas.microsoft.com/office/drawing/2014/main" id="{486CC721-1FCB-6CE3-E045-F2AEC2832053}"/>
              </a:ext>
            </a:extLst>
          </p:cNvPr>
          <p:cNvPicPr>
            <a:picLocks noChangeAspect="1"/>
          </p:cNvPicPr>
          <p:nvPr userDrawn="1"/>
        </p:nvPicPr>
        <p:blipFill>
          <a:blip r:embed="rId3"/>
          <a:stretch>
            <a:fillRect/>
          </a:stretch>
        </p:blipFill>
        <p:spPr>
          <a:xfrm>
            <a:off x="7226031" y="-17534"/>
            <a:ext cx="1919458" cy="1382546"/>
          </a:xfrm>
          <a:prstGeom prst="rect">
            <a:avLst/>
          </a:prstGeom>
          <a:ln w="12700">
            <a:miter lim="400000"/>
          </a:ln>
        </p:spPr>
      </p:pic>
      <p:pic>
        <p:nvPicPr>
          <p:cNvPr id="5" name="Picture 4" descr="Je-S electronic applications – UKRI">
            <a:extLst>
              <a:ext uri="{FF2B5EF4-FFF2-40B4-BE49-F238E27FC236}">
                <a16:creationId xmlns:a16="http://schemas.microsoft.com/office/drawing/2014/main" id="{EB07C1A1-A109-4ABE-9985-58EDE0AB5F0F}"/>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571392" y="134770"/>
            <a:ext cx="763488" cy="634901"/>
          </a:xfrm>
          <a:prstGeom prst="rect">
            <a:avLst/>
          </a:prstGeom>
          <a:noFill/>
          <a:ln>
            <a:noFill/>
          </a:ln>
        </p:spPr>
      </p:pic>
      <p:pic>
        <p:nvPicPr>
          <p:cNvPr id="6" name="Picture 5" descr="NIHR Logo">
            <a:extLst>
              <a:ext uri="{FF2B5EF4-FFF2-40B4-BE49-F238E27FC236}">
                <a16:creationId xmlns:a16="http://schemas.microsoft.com/office/drawing/2014/main" id="{46FA7C05-C9DC-2D7D-7BA2-57389B7F3323}"/>
              </a:ext>
            </a:extLst>
          </p:cNvPr>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652902" y="377632"/>
            <a:ext cx="2263676" cy="222349"/>
          </a:xfrm>
          <a:prstGeom prst="rect">
            <a:avLst/>
          </a:prstGeom>
          <a:noFill/>
          <a:ln>
            <a:noFill/>
          </a:ln>
        </p:spPr>
      </p:pic>
      <p:pic>
        <p:nvPicPr>
          <p:cNvPr id="7" name="Picture 6" descr="Alzheimer's Society">
            <a:extLst>
              <a:ext uri="{FF2B5EF4-FFF2-40B4-BE49-F238E27FC236}">
                <a16:creationId xmlns:a16="http://schemas.microsoft.com/office/drawing/2014/main" id="{3A401691-AC92-2155-877E-487A1E9CC02D}"/>
              </a:ext>
            </a:extLst>
          </p:cNvPr>
          <p:cNvPicPr>
            <a:picLocks noChangeAspect="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6067280" y="244356"/>
            <a:ext cx="840730" cy="488900"/>
          </a:xfrm>
          <a:prstGeom prst="rect">
            <a:avLst/>
          </a:prstGeom>
          <a:noFill/>
          <a:ln>
            <a:noFill/>
          </a:ln>
        </p:spPr>
      </p:pic>
      <p:pic>
        <p:nvPicPr>
          <p:cNvPr id="8" name="Picture 7" descr="A logo with a yellow leaf&#10;&#10;Description automatically generated">
            <a:extLst>
              <a:ext uri="{FF2B5EF4-FFF2-40B4-BE49-F238E27FC236}">
                <a16:creationId xmlns:a16="http://schemas.microsoft.com/office/drawing/2014/main" id="{71764153-E611-DF1B-E242-3D6F239CDDDF}"/>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501968" y="5935878"/>
            <a:ext cx="1567160" cy="769158"/>
          </a:xfrm>
          <a:prstGeom prst="rect">
            <a:avLst/>
          </a:prstGeom>
        </p:spPr>
      </p:pic>
      <p:pic>
        <p:nvPicPr>
          <p:cNvPr id="9" name="Picture 8" descr="A logo for a university&#10;&#10;Description automatically generated">
            <a:extLst>
              <a:ext uri="{FF2B5EF4-FFF2-40B4-BE49-F238E27FC236}">
                <a16:creationId xmlns:a16="http://schemas.microsoft.com/office/drawing/2014/main" id="{6C71D302-448B-9DD3-FD4E-47ECC390728B}"/>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5916577" y="5650352"/>
            <a:ext cx="1165325" cy="1205508"/>
          </a:xfrm>
          <a:prstGeom prst="rect">
            <a:avLst/>
          </a:prstGeom>
        </p:spPr>
      </p:pic>
      <p:pic>
        <p:nvPicPr>
          <p:cNvPr id="10" name="Picture 9" descr="A logo for a university&#10;&#10;Description automatically generated">
            <a:extLst>
              <a:ext uri="{FF2B5EF4-FFF2-40B4-BE49-F238E27FC236}">
                <a16:creationId xmlns:a16="http://schemas.microsoft.com/office/drawing/2014/main" id="{0D84E592-4D16-7D3F-E1EC-873F1CBFA74A}"/>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3873681" y="5791808"/>
            <a:ext cx="1145233" cy="1064053"/>
          </a:xfrm>
          <a:prstGeom prst="rect">
            <a:avLst/>
          </a:prstGeom>
        </p:spPr>
      </p:pic>
      <p:pic>
        <p:nvPicPr>
          <p:cNvPr id="11" name="Picture 10" descr="A logo for a university&#10;&#10;Description automatically generated">
            <a:extLst>
              <a:ext uri="{FF2B5EF4-FFF2-40B4-BE49-F238E27FC236}">
                <a16:creationId xmlns:a16="http://schemas.microsoft.com/office/drawing/2014/main" id="{F993508A-0400-8EC6-AB2D-BB2A936292FB}"/>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74873" y="5862536"/>
            <a:ext cx="1219881" cy="922599"/>
          </a:xfrm>
          <a:prstGeom prst="rect">
            <a:avLst/>
          </a:prstGeom>
        </p:spPr>
      </p:pic>
      <p:pic>
        <p:nvPicPr>
          <p:cNvPr id="14" name="Picture 13" descr="A logo with a triangle and a letter w&#10;&#10;Description automatically generated">
            <a:extLst>
              <a:ext uri="{FF2B5EF4-FFF2-40B4-BE49-F238E27FC236}">
                <a16:creationId xmlns:a16="http://schemas.microsoft.com/office/drawing/2014/main" id="{A57CAE5D-8BD1-2FBF-8A25-A66E2699D83B}"/>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067274" y="5942632"/>
            <a:ext cx="686165" cy="762405"/>
          </a:xfrm>
          <a:prstGeom prst="rect">
            <a:avLst/>
          </a:prstGeom>
        </p:spPr>
      </p:pic>
      <p:pic>
        <p:nvPicPr>
          <p:cNvPr id="16" name="Picture 15" descr="A cartoon sign with a blue bird on top&#10;&#10;AI-generated content may be incorrect.">
            <a:extLst>
              <a:ext uri="{FF2B5EF4-FFF2-40B4-BE49-F238E27FC236}">
                <a16:creationId xmlns:a16="http://schemas.microsoft.com/office/drawing/2014/main" id="{60D52378-43ED-9F4A-091A-F5DE0D6FC078}"/>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5657151" y="1479437"/>
            <a:ext cx="2501716" cy="3416600"/>
          </a:xfrm>
          <a:prstGeom prst="rect">
            <a:avLst/>
          </a:prstGeom>
        </p:spPr>
      </p:pic>
      <p:pic>
        <p:nvPicPr>
          <p:cNvPr id="17" name="Picture 16" descr="A logo for a university&#10;&#10;Description automatically generated">
            <a:extLst>
              <a:ext uri="{FF2B5EF4-FFF2-40B4-BE49-F238E27FC236}">
                <a16:creationId xmlns:a16="http://schemas.microsoft.com/office/drawing/2014/main" id="{6AC93EFE-6840-6F87-401F-721C7EBB34DC}"/>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3885084" y="5791808"/>
            <a:ext cx="1145233" cy="1064053"/>
          </a:xfrm>
          <a:prstGeom prst="rect">
            <a:avLst/>
          </a:prstGeom>
        </p:spPr>
      </p:pic>
      <p:pic>
        <p:nvPicPr>
          <p:cNvPr id="18" name="Picture 17" descr="A logo for a university&#10;&#10;Description automatically generated">
            <a:extLst>
              <a:ext uri="{FF2B5EF4-FFF2-40B4-BE49-F238E27FC236}">
                <a16:creationId xmlns:a16="http://schemas.microsoft.com/office/drawing/2014/main" id="{1F7CF337-ED5C-4EEF-B69A-F10890EA715D}"/>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86275" y="5862536"/>
            <a:ext cx="1219881" cy="922599"/>
          </a:xfrm>
          <a:prstGeom prst="rect">
            <a:avLst/>
          </a:prstGeom>
        </p:spPr>
      </p:pic>
      <p:pic>
        <p:nvPicPr>
          <p:cNvPr id="19" name="Picture 18" descr="A logo with a triangle and a letter w&#10;&#10;Description automatically generated">
            <a:extLst>
              <a:ext uri="{FF2B5EF4-FFF2-40B4-BE49-F238E27FC236}">
                <a16:creationId xmlns:a16="http://schemas.microsoft.com/office/drawing/2014/main" id="{D3116A56-B756-11B6-26CF-621FF5DA2684}"/>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078676" y="5942632"/>
            <a:ext cx="686165" cy="762405"/>
          </a:xfrm>
          <a:prstGeom prst="rect">
            <a:avLst/>
          </a:prstGeom>
        </p:spPr>
      </p:pic>
    </p:spTree>
    <p:extLst>
      <p:ext uri="{BB962C8B-B14F-4D97-AF65-F5344CB8AC3E}">
        <p14:creationId xmlns:p14="http://schemas.microsoft.com/office/powerpoint/2010/main" val="11744110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 preserve="1">
  <p:cSld name="Title &amp; Photo Alt">
    <p:spTree>
      <p:nvGrpSpPr>
        <p:cNvPr id="1" name=""/>
        <p:cNvGrpSpPr/>
        <p:nvPr/>
      </p:nvGrpSpPr>
      <p:grpSpPr>
        <a:xfrm>
          <a:off x="0" y="0"/>
          <a:ext cx="0" cy="0"/>
          <a:chOff x="0" y="0"/>
          <a:chExt cx="0" cy="0"/>
        </a:xfrm>
      </p:grpSpPr>
      <p:sp>
        <p:nvSpPr>
          <p:cNvPr id="32" name="Bowl with salmon cakes, salad and houmous "/>
          <p:cNvSpPr>
            <a:spLocks noGrp="1"/>
          </p:cNvSpPr>
          <p:nvPr>
            <p:ph type="pic" idx="21"/>
          </p:nvPr>
        </p:nvSpPr>
        <p:spPr>
          <a:xfrm>
            <a:off x="3839766" y="267891"/>
            <a:ext cx="5304235" cy="6173479"/>
          </a:xfrm>
          <a:prstGeom prst="rect">
            <a:avLst/>
          </a:prstGeom>
        </p:spPr>
        <p:txBody>
          <a:bodyPr lIns="91439" tIns="45719" rIns="91439" bIns="45719">
            <a:noAutofit/>
          </a:bodyPr>
          <a:lstStyle/>
          <a:p>
            <a:r>
              <a:rPr lang="en-GB"/>
              <a:t>Click icon to add picture</a:t>
            </a:r>
            <a:endParaRPr/>
          </a:p>
        </p:txBody>
      </p:sp>
      <p:sp>
        <p:nvSpPr>
          <p:cNvPr id="33" name="Body Level One…"/>
          <p:cNvSpPr txBox="1">
            <a:spLocks noGrp="1"/>
          </p:cNvSpPr>
          <p:nvPr>
            <p:ph type="body" sz="quarter" idx="1" hasCustomPrompt="1"/>
          </p:nvPr>
        </p:nvSpPr>
        <p:spPr>
          <a:xfrm>
            <a:off x="491133" y="3518298"/>
            <a:ext cx="3589735" cy="2843835"/>
          </a:xfrm>
          <a:prstGeom prst="rect">
            <a:avLst/>
          </a:prstGeom>
        </p:spPr>
        <p:txBody>
          <a:bodyPr/>
          <a:lstStyle>
            <a:lvl1pPr marL="0" indent="0" defTabSz="309551">
              <a:lnSpc>
                <a:spcPct val="100000"/>
              </a:lnSpc>
              <a:spcBef>
                <a:spcPts val="0"/>
              </a:spcBef>
              <a:buSzTx/>
              <a:buNone/>
              <a:defRPr sz="2004" b="1">
                <a:solidFill>
                  <a:schemeClr val="accent1"/>
                </a:solidFill>
              </a:defRPr>
            </a:lvl1pPr>
            <a:lvl2pPr marL="0" indent="241093" defTabSz="309551">
              <a:lnSpc>
                <a:spcPct val="100000"/>
              </a:lnSpc>
              <a:spcBef>
                <a:spcPts val="0"/>
              </a:spcBef>
              <a:buSzTx/>
              <a:buNone/>
              <a:defRPr sz="2004" b="1"/>
            </a:lvl2pPr>
            <a:lvl3pPr marL="0" indent="482186" defTabSz="309551">
              <a:lnSpc>
                <a:spcPct val="100000"/>
              </a:lnSpc>
              <a:spcBef>
                <a:spcPts val="0"/>
              </a:spcBef>
              <a:buSzTx/>
              <a:buNone/>
              <a:defRPr sz="2004" b="1"/>
            </a:lvl3pPr>
            <a:lvl4pPr marL="0" indent="723279" defTabSz="309551">
              <a:lnSpc>
                <a:spcPct val="100000"/>
              </a:lnSpc>
              <a:spcBef>
                <a:spcPts val="0"/>
              </a:spcBef>
              <a:buSzTx/>
              <a:buNone/>
              <a:defRPr sz="2004" b="1"/>
            </a:lvl4pPr>
            <a:lvl5pPr marL="0" indent="964372" defTabSz="309551">
              <a:lnSpc>
                <a:spcPct val="100000"/>
              </a:lnSpc>
              <a:spcBef>
                <a:spcPts val="0"/>
              </a:spcBef>
              <a:buSzTx/>
              <a:buNone/>
              <a:defRPr sz="2004" b="1"/>
            </a:lvl5pPr>
          </a:lstStyle>
          <a:p>
            <a:r>
              <a:t>Slide Subtitle</a:t>
            </a:r>
          </a:p>
          <a:p>
            <a:pPr lvl="1"/>
            <a:endParaRPr/>
          </a:p>
          <a:p>
            <a:pPr lvl="2"/>
            <a:endParaRPr/>
          </a:p>
          <a:p>
            <a:pPr lvl="3"/>
            <a:endParaRPr/>
          </a:p>
          <a:p>
            <a:pPr lvl="4"/>
            <a:endParaRPr/>
          </a:p>
        </p:txBody>
      </p:sp>
      <p:sp>
        <p:nvSpPr>
          <p:cNvPr id="34" name="Slide Title"/>
          <p:cNvSpPr txBox="1">
            <a:spLocks noGrp="1"/>
          </p:cNvSpPr>
          <p:nvPr>
            <p:ph type="title" hasCustomPrompt="1"/>
          </p:nvPr>
        </p:nvSpPr>
        <p:spPr>
          <a:xfrm>
            <a:off x="491133" y="486939"/>
            <a:ext cx="3589735" cy="3084937"/>
          </a:xfrm>
          <a:prstGeom prst="rect">
            <a:avLst/>
          </a:prstGeom>
        </p:spPr>
        <p:txBody>
          <a:bodyPr anchor="b"/>
          <a:lstStyle>
            <a:lvl1pPr>
              <a:defRPr>
                <a:solidFill>
                  <a:schemeClr val="accent5"/>
                </a:solidFill>
              </a:defRPr>
            </a:lvl1pPr>
          </a:lstStyle>
          <a:p>
            <a:r>
              <a:t>Slide Title</a:t>
            </a:r>
          </a:p>
        </p:txBody>
      </p:sp>
      <p:pic>
        <p:nvPicPr>
          <p:cNvPr id="3" name="Picture 2" descr="A yellow sign with two arrows&#10;&#10;AI-generated content may be incorrect.">
            <a:extLst>
              <a:ext uri="{FF2B5EF4-FFF2-40B4-BE49-F238E27FC236}">
                <a16:creationId xmlns:a16="http://schemas.microsoft.com/office/drawing/2014/main" id="{CFF26A54-53BF-BD21-F288-B11B0343C77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27369" y="5679959"/>
            <a:ext cx="1375889" cy="1005128"/>
          </a:xfrm>
          <a:prstGeom prst="rect">
            <a:avLst/>
          </a:prstGeom>
        </p:spPr>
      </p:pic>
      <p:pic>
        <p:nvPicPr>
          <p:cNvPr id="5" name="Picture 4" descr="A blue and black stars&#10;&#10;AI-generated content may be incorrect.">
            <a:extLst>
              <a:ext uri="{FF2B5EF4-FFF2-40B4-BE49-F238E27FC236}">
                <a16:creationId xmlns:a16="http://schemas.microsoft.com/office/drawing/2014/main" id="{1F70B2AD-F6BA-33FF-4F80-EAB884266FF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5385" y="267890"/>
            <a:ext cx="531497" cy="664370"/>
          </a:xfrm>
          <a:prstGeom prst="rect">
            <a:avLst/>
          </a:prstGeom>
        </p:spPr>
      </p:pic>
      <p:sp>
        <p:nvSpPr>
          <p:cNvPr id="6" name="Circle">
            <a:extLst>
              <a:ext uri="{FF2B5EF4-FFF2-40B4-BE49-F238E27FC236}">
                <a16:creationId xmlns:a16="http://schemas.microsoft.com/office/drawing/2014/main" id="{18E8F01C-A1B5-FB30-377F-DED15BFB2123}"/>
              </a:ext>
            </a:extLst>
          </p:cNvPr>
          <p:cNvSpPr/>
          <p:nvPr userDrawn="1"/>
        </p:nvSpPr>
        <p:spPr>
          <a:xfrm>
            <a:off x="-1142823" y="5615426"/>
            <a:ext cx="2485151" cy="2485151"/>
          </a:xfrm>
          <a:prstGeom prst="ellipse">
            <a:avLst/>
          </a:prstGeom>
          <a:solidFill>
            <a:srgbClr val="4999D1"/>
          </a:solidFill>
          <a:ln w="12700">
            <a:miter lim="400000"/>
          </a:ln>
        </p:spPr>
        <p:txBody>
          <a:bodyPr lIns="26789" tIns="26789" rIns="26789" bIns="2678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1pPr>
            <a:lvl2pPr marL="0" marR="0" indent="4572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9pPr>
          </a:lstStyle>
          <a:p>
            <a:pPr algn="ctr" defTabSz="308063">
              <a:lnSpc>
                <a:spcPct val="100000"/>
              </a:lnSpc>
              <a:spcBef>
                <a:spcPts val="0"/>
              </a:spcBef>
              <a:defRPr sz="2200">
                <a:solidFill>
                  <a:srgbClr val="FFFFFF"/>
                </a:solidFill>
                <a:latin typeface="Helvetica Neue Medium"/>
                <a:ea typeface="Helvetica Neue Medium"/>
                <a:cs typeface="Helvetica Neue Medium"/>
                <a:sym typeface="Helvetica Neue Medium"/>
              </a:defRPr>
            </a:pPr>
            <a:endParaRPr sz="1160"/>
          </a:p>
        </p:txBody>
      </p:sp>
      <p:sp>
        <p:nvSpPr>
          <p:cNvPr id="9" name="Circle">
            <a:extLst>
              <a:ext uri="{FF2B5EF4-FFF2-40B4-BE49-F238E27FC236}">
                <a16:creationId xmlns:a16="http://schemas.microsoft.com/office/drawing/2014/main" id="{F2A44821-0BDB-7A39-EC59-648B737971F9}"/>
              </a:ext>
            </a:extLst>
          </p:cNvPr>
          <p:cNvSpPr/>
          <p:nvPr userDrawn="1"/>
        </p:nvSpPr>
        <p:spPr>
          <a:xfrm>
            <a:off x="8215313" y="-926118"/>
            <a:ext cx="1732221" cy="1732220"/>
          </a:xfrm>
          <a:prstGeom prst="ellipse">
            <a:avLst/>
          </a:prstGeom>
          <a:solidFill>
            <a:srgbClr val="D93365"/>
          </a:solidFill>
          <a:ln w="12700">
            <a:miter lim="400000"/>
          </a:ln>
        </p:spPr>
        <p:txBody>
          <a:bodyPr lIns="26789" tIns="26789" rIns="26789" bIns="2678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1pPr>
            <a:lvl2pPr marL="0" marR="0" indent="4572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9pPr>
          </a:lstStyle>
          <a:p>
            <a:pPr algn="ctr" defTabSz="308063">
              <a:lnSpc>
                <a:spcPct val="100000"/>
              </a:lnSpc>
              <a:spcBef>
                <a:spcPts val="0"/>
              </a:spcBef>
              <a:defRPr sz="2200">
                <a:solidFill>
                  <a:srgbClr val="FFFFFF"/>
                </a:solidFill>
                <a:latin typeface="Helvetica Neue Medium"/>
                <a:ea typeface="Helvetica Neue Medium"/>
                <a:cs typeface="Helvetica Neue Medium"/>
                <a:sym typeface="Helvetica Neue Medium"/>
              </a:defRPr>
            </a:pPr>
            <a:endParaRPr sz="1160"/>
          </a:p>
        </p:txBody>
      </p:sp>
    </p:spTree>
    <p:extLst>
      <p:ext uri="{BB962C8B-B14F-4D97-AF65-F5344CB8AC3E}">
        <p14:creationId xmlns:p14="http://schemas.microsoft.com/office/powerpoint/2010/main" val="3253530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mp; Bullets">
    <p:spTree>
      <p:nvGrpSpPr>
        <p:cNvPr id="1" name=""/>
        <p:cNvGrpSpPr/>
        <p:nvPr/>
      </p:nvGrpSpPr>
      <p:grpSpPr>
        <a:xfrm>
          <a:off x="0" y="0"/>
          <a:ext cx="0" cy="0"/>
          <a:chOff x="0" y="0"/>
          <a:chExt cx="0" cy="0"/>
        </a:xfrm>
      </p:grpSpPr>
      <p:sp>
        <p:nvSpPr>
          <p:cNvPr id="42" name="Body Level One…"/>
          <p:cNvSpPr txBox="1">
            <a:spLocks noGrp="1"/>
          </p:cNvSpPr>
          <p:nvPr>
            <p:ph type="body" idx="1" hasCustomPrompt="1"/>
          </p:nvPr>
        </p:nvSpPr>
        <p:spPr>
          <a:xfrm>
            <a:off x="491133" y="1690689"/>
            <a:ext cx="8161735" cy="3577233"/>
          </a:xfrm>
          <a:prstGeom prst="rect">
            <a:avLst/>
          </a:prstGeom>
        </p:spPr>
        <p:txBody>
          <a:bodyPr/>
          <a:lstStyle>
            <a:lvl1pPr>
              <a:defRPr>
                <a:solidFill>
                  <a:schemeClr val="accent4"/>
                </a:solidFill>
              </a:defRPr>
            </a:lvl1pPr>
          </a:lstStyle>
          <a:p>
            <a:r>
              <a:t>Slide bullet text</a:t>
            </a:r>
          </a:p>
          <a:p>
            <a:pPr lvl="1"/>
            <a:endParaRPr/>
          </a:p>
          <a:p>
            <a:pPr lvl="2"/>
            <a:endParaRPr/>
          </a:p>
          <a:p>
            <a:pPr lvl="3"/>
            <a:endParaRPr/>
          </a:p>
          <a:p>
            <a:pPr lvl="4"/>
            <a:endParaRPr/>
          </a:p>
        </p:txBody>
      </p:sp>
      <p:sp>
        <p:nvSpPr>
          <p:cNvPr id="44" name="Slide Title"/>
          <p:cNvSpPr txBox="1">
            <a:spLocks noGrp="1"/>
          </p:cNvSpPr>
          <p:nvPr>
            <p:ph type="title" hasCustomPrompt="1"/>
          </p:nvPr>
        </p:nvSpPr>
        <p:spPr>
          <a:xfrm>
            <a:off x="491132" y="247555"/>
            <a:ext cx="7886700" cy="1325563"/>
          </a:xfrm>
          <a:prstGeom prst="rect">
            <a:avLst/>
          </a:prstGeom>
        </p:spPr>
        <p:txBody>
          <a:bodyPr/>
          <a:lstStyle>
            <a:lvl1pPr>
              <a:defRPr>
                <a:solidFill>
                  <a:schemeClr val="tx1"/>
                </a:solidFill>
              </a:defRPr>
            </a:lvl1pPr>
          </a:lstStyle>
          <a:p>
            <a:r>
              <a:t>Slide Title</a:t>
            </a:r>
          </a:p>
        </p:txBody>
      </p:sp>
      <p:pic>
        <p:nvPicPr>
          <p:cNvPr id="3" name="Picture 2" descr="A pixelated video game&#10;&#10;AI-generated content may be incorrect.">
            <a:extLst>
              <a:ext uri="{FF2B5EF4-FFF2-40B4-BE49-F238E27FC236}">
                <a16:creationId xmlns:a16="http://schemas.microsoft.com/office/drawing/2014/main" id="{C0C91A1A-A7F1-8CAC-2A3B-B467ABD0769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503063"/>
            <a:ext cx="9144000" cy="1336167"/>
          </a:xfrm>
          <a:prstGeom prst="rect">
            <a:avLst/>
          </a:prstGeom>
        </p:spPr>
      </p:pic>
    </p:spTree>
    <p:extLst>
      <p:ext uri="{BB962C8B-B14F-4D97-AF65-F5344CB8AC3E}">
        <p14:creationId xmlns:p14="http://schemas.microsoft.com/office/powerpoint/2010/main" val="27570907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ullets">
    <p:spTree>
      <p:nvGrpSpPr>
        <p:cNvPr id="1" name=""/>
        <p:cNvGrpSpPr/>
        <p:nvPr/>
      </p:nvGrpSpPr>
      <p:grpSpPr>
        <a:xfrm>
          <a:off x="0" y="0"/>
          <a:ext cx="0" cy="0"/>
          <a:chOff x="0" y="0"/>
          <a:chExt cx="0" cy="0"/>
        </a:xfrm>
      </p:grpSpPr>
      <p:sp>
        <p:nvSpPr>
          <p:cNvPr id="52" name="Body Level One…"/>
          <p:cNvSpPr txBox="1">
            <a:spLocks noGrp="1"/>
          </p:cNvSpPr>
          <p:nvPr>
            <p:ph type="body" idx="1" hasCustomPrompt="1"/>
          </p:nvPr>
        </p:nvSpPr>
        <p:spPr>
          <a:xfrm>
            <a:off x="384024" y="1814870"/>
            <a:ext cx="8161735" cy="4286250"/>
          </a:xfrm>
          <a:prstGeom prst="rect">
            <a:avLst/>
          </a:prstGeom>
        </p:spPr>
        <p:txBody>
          <a:bodyPr numCol="2" spcCol="589358"/>
          <a:lstStyle>
            <a:lvl1pPr>
              <a:defRPr>
                <a:solidFill>
                  <a:schemeClr val="accent1"/>
                </a:solidFill>
              </a:defRPr>
            </a:lvl1pPr>
            <a:lvl2pPr>
              <a:defRPr>
                <a:solidFill>
                  <a:schemeClr val="accent2"/>
                </a:solidFill>
              </a:defRPr>
            </a:lvl2pPr>
          </a:lstStyle>
          <a:p>
            <a:r>
              <a:t>Slide bullet text</a:t>
            </a:r>
            <a:endParaRPr lang="en-US"/>
          </a:p>
          <a:p>
            <a:pPr lvl="1"/>
            <a:r>
              <a:rPr lang="en-GB"/>
              <a:t>indent</a:t>
            </a:r>
            <a:endParaRPr/>
          </a:p>
          <a:p>
            <a:pPr lvl="1"/>
            <a:endParaRPr/>
          </a:p>
          <a:p>
            <a:pPr lvl="2"/>
            <a:endParaRPr/>
          </a:p>
          <a:p>
            <a:pPr lvl="3"/>
            <a:endParaRPr/>
          </a:p>
          <a:p>
            <a:pPr lvl="4"/>
            <a:endParaRPr/>
          </a:p>
        </p:txBody>
      </p:sp>
      <p:sp>
        <p:nvSpPr>
          <p:cNvPr id="53" name="Slide Number"/>
          <p:cNvSpPr txBox="1">
            <a:spLocks noGrp="1"/>
          </p:cNvSpPr>
          <p:nvPr>
            <p:ph type="sldNum" sz="quarter" idx="2"/>
          </p:nvPr>
        </p:nvSpPr>
        <p:spPr>
          <a:xfrm>
            <a:off x="4464891" y="6482953"/>
            <a:ext cx="209456" cy="202134"/>
          </a:xfrm>
          <a:prstGeom prst="rect">
            <a:avLst/>
          </a:prstGeom>
        </p:spPr>
        <p:txBody>
          <a:bodyPr/>
          <a:lstStyle/>
          <a:p>
            <a:fld id="{86CB4B4D-7CA3-9044-876B-883B54F8677D}" type="slidenum">
              <a:t>‹#›</a:t>
            </a:fld>
            <a:endParaRPr/>
          </a:p>
        </p:txBody>
      </p:sp>
      <p:pic>
        <p:nvPicPr>
          <p:cNvPr id="3" name="Picture 2" descr="A purple and yellow tag with blue text&#10;&#10;AI-generated content may be incorrect.">
            <a:extLst>
              <a:ext uri="{FF2B5EF4-FFF2-40B4-BE49-F238E27FC236}">
                <a16:creationId xmlns:a16="http://schemas.microsoft.com/office/drawing/2014/main" id="{D0244906-3F53-806A-360D-D7F77045608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43688" y="94657"/>
            <a:ext cx="2133124" cy="1556111"/>
          </a:xfrm>
          <a:prstGeom prst="rect">
            <a:avLst/>
          </a:prstGeom>
        </p:spPr>
      </p:pic>
      <p:sp>
        <p:nvSpPr>
          <p:cNvPr id="4" name="Title 1">
            <a:extLst>
              <a:ext uri="{FF2B5EF4-FFF2-40B4-BE49-F238E27FC236}">
                <a16:creationId xmlns:a16="http://schemas.microsoft.com/office/drawing/2014/main" id="{2D91E0CB-822E-F820-AB5E-A7E44832661B}"/>
              </a:ext>
            </a:extLst>
          </p:cNvPr>
          <p:cNvSpPr>
            <a:spLocks noGrp="1"/>
          </p:cNvSpPr>
          <p:nvPr>
            <p:ph type="title" hasCustomPrompt="1"/>
          </p:nvPr>
        </p:nvSpPr>
        <p:spPr>
          <a:xfrm>
            <a:off x="367189" y="515523"/>
            <a:ext cx="8161735" cy="714376"/>
          </a:xfrm>
        </p:spPr>
        <p:txBody>
          <a:bodyPr/>
          <a:lstStyle>
            <a:lvl1pPr>
              <a:defRPr>
                <a:solidFill>
                  <a:schemeClr val="tx1"/>
                </a:solidFill>
              </a:defRPr>
            </a:lvl1pPr>
          </a:lstStyle>
          <a:p>
            <a:r>
              <a:rPr lang="en-US"/>
              <a:t>Title</a:t>
            </a:r>
            <a:endParaRPr lang="en-GB"/>
          </a:p>
        </p:txBody>
      </p:sp>
    </p:spTree>
    <p:extLst>
      <p:ext uri="{BB962C8B-B14F-4D97-AF65-F5344CB8AC3E}">
        <p14:creationId xmlns:p14="http://schemas.microsoft.com/office/powerpoint/2010/main" val="1652839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F6C71-C7F2-27EA-9B59-B12C3F330186}"/>
              </a:ext>
            </a:extLst>
          </p:cNvPr>
          <p:cNvSpPr>
            <a:spLocks noGrp="1"/>
          </p:cNvSpPr>
          <p:nvPr>
            <p:ph type="title" hasCustomPrompt="1"/>
          </p:nvPr>
        </p:nvSpPr>
        <p:spPr>
          <a:xfrm>
            <a:off x="737234" y="365126"/>
            <a:ext cx="7380923" cy="1325563"/>
          </a:xfrm>
        </p:spPr>
        <p:txBody>
          <a:bodyPr/>
          <a:lstStyle>
            <a:lvl1pPr>
              <a:defRPr b="0" cap="none" spc="0">
                <a:ln w="0"/>
                <a:solidFill>
                  <a:schemeClr val="accent1"/>
                </a:solidFill>
                <a:effectLst>
                  <a:outerShdw blurRad="38100" dist="25400" dir="5400000" algn="ctr" rotWithShape="0">
                    <a:srgbClr val="6E747A">
                      <a:alpha val="43000"/>
                    </a:srgbClr>
                  </a:outerShdw>
                </a:effectLst>
              </a:defRPr>
            </a:lvl1pPr>
          </a:lstStyle>
          <a:p>
            <a:r>
              <a:rPr lang="en-US"/>
              <a:t>Title</a:t>
            </a:r>
            <a:endParaRPr lang="en-GB"/>
          </a:p>
        </p:txBody>
      </p:sp>
      <p:sp>
        <p:nvSpPr>
          <p:cNvPr id="5" name="Table Placeholder 4">
            <a:extLst>
              <a:ext uri="{FF2B5EF4-FFF2-40B4-BE49-F238E27FC236}">
                <a16:creationId xmlns:a16="http://schemas.microsoft.com/office/drawing/2014/main" id="{44C2D61E-A7C9-362D-A01E-97E5A68F54B2}"/>
              </a:ext>
            </a:extLst>
          </p:cNvPr>
          <p:cNvSpPr>
            <a:spLocks noGrp="1"/>
          </p:cNvSpPr>
          <p:nvPr>
            <p:ph type="tbl" sz="quarter" idx="11"/>
          </p:nvPr>
        </p:nvSpPr>
        <p:spPr>
          <a:xfrm>
            <a:off x="737235" y="2002359"/>
            <a:ext cx="7380923" cy="3784079"/>
          </a:xfrm>
        </p:spPr>
        <p:txBody>
          <a:bodyPr/>
          <a:lstStyle/>
          <a:p>
            <a:r>
              <a:rPr lang="en-GB"/>
              <a:t>Click icon to add table</a:t>
            </a:r>
          </a:p>
        </p:txBody>
      </p:sp>
      <p:pic>
        <p:nvPicPr>
          <p:cNvPr id="7" name="Picture 6" descr="A purple and yellow tag with blue text&#10;&#10;AI-generated content may be incorrect.">
            <a:extLst>
              <a:ext uri="{FF2B5EF4-FFF2-40B4-BE49-F238E27FC236}">
                <a16:creationId xmlns:a16="http://schemas.microsoft.com/office/drawing/2014/main" id="{AC516ABB-BA46-5A76-6AC3-A1C3B3C5518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49" y="6109658"/>
            <a:ext cx="788801" cy="575429"/>
          </a:xfrm>
          <a:prstGeom prst="rect">
            <a:avLst/>
          </a:prstGeom>
        </p:spPr>
      </p:pic>
    </p:spTree>
    <p:extLst>
      <p:ext uri="{BB962C8B-B14F-4D97-AF65-F5344CB8AC3E}">
        <p14:creationId xmlns:p14="http://schemas.microsoft.com/office/powerpoint/2010/main" val="33106621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Bullets &amp; Photo">
    <p:spTree>
      <p:nvGrpSpPr>
        <p:cNvPr id="1" name=""/>
        <p:cNvGrpSpPr/>
        <p:nvPr/>
      </p:nvGrpSpPr>
      <p:grpSpPr>
        <a:xfrm>
          <a:off x="0" y="0"/>
          <a:ext cx="0" cy="0"/>
          <a:chOff x="0" y="0"/>
          <a:chExt cx="0" cy="0"/>
        </a:xfrm>
      </p:grpSpPr>
      <p:sp>
        <p:nvSpPr>
          <p:cNvPr id="60" name="Bowl of pappardelle pasta with parsley butter, roasted hazelnuts and shaved parmesan cheese"/>
          <p:cNvSpPr>
            <a:spLocks noGrp="1"/>
          </p:cNvSpPr>
          <p:nvPr>
            <p:ph type="pic" idx="21"/>
          </p:nvPr>
        </p:nvSpPr>
        <p:spPr>
          <a:xfrm>
            <a:off x="4339828" y="419696"/>
            <a:ext cx="4534049" cy="6045398"/>
          </a:xfrm>
          <a:prstGeom prst="rect">
            <a:avLst/>
          </a:prstGeom>
        </p:spPr>
        <p:txBody>
          <a:bodyPr lIns="91439" tIns="45719" rIns="91439" bIns="45719">
            <a:noAutofit/>
          </a:bodyPr>
          <a:lstStyle>
            <a:lvl1pPr>
              <a:defRPr>
                <a:solidFill>
                  <a:schemeClr val="accent4"/>
                </a:solidFill>
              </a:defRPr>
            </a:lvl1pPr>
          </a:lstStyle>
          <a:p>
            <a:r>
              <a:rPr lang="en-GB"/>
              <a:t>Click icon to add picture</a:t>
            </a:r>
            <a:endParaRPr/>
          </a:p>
        </p:txBody>
      </p:sp>
      <p:sp>
        <p:nvSpPr>
          <p:cNvPr id="61" name="Slide Title"/>
          <p:cNvSpPr txBox="1">
            <a:spLocks noGrp="1"/>
          </p:cNvSpPr>
          <p:nvPr>
            <p:ph type="title" hasCustomPrompt="1"/>
          </p:nvPr>
        </p:nvSpPr>
        <p:spPr>
          <a:xfrm>
            <a:off x="483750" y="530315"/>
            <a:ext cx="3589735" cy="714375"/>
          </a:xfrm>
          <a:prstGeom prst="rect">
            <a:avLst/>
          </a:prstGeom>
        </p:spPr>
        <p:txBody>
          <a:bodyPr/>
          <a:lstStyle>
            <a:lvl1pPr>
              <a:defRPr>
                <a:solidFill>
                  <a:schemeClr val="tx1"/>
                </a:solidFill>
              </a:defRPr>
            </a:lvl1pPr>
          </a:lstStyle>
          <a:p>
            <a:r>
              <a:t>Slide Title</a:t>
            </a:r>
          </a:p>
        </p:txBody>
      </p:sp>
      <p:sp>
        <p:nvSpPr>
          <p:cNvPr id="63" name="Body Level One…"/>
          <p:cNvSpPr txBox="1">
            <a:spLocks noGrp="1"/>
          </p:cNvSpPr>
          <p:nvPr>
            <p:ph type="body" sz="half" idx="1" hasCustomPrompt="1"/>
          </p:nvPr>
        </p:nvSpPr>
        <p:spPr>
          <a:xfrm>
            <a:off x="491133" y="2447014"/>
            <a:ext cx="3589735" cy="3932691"/>
          </a:xfrm>
          <a:prstGeom prst="rect">
            <a:avLst/>
          </a:prstGeom>
        </p:spPr>
        <p:txBody>
          <a:bodyPr/>
          <a:lstStyle>
            <a:lvl1pPr>
              <a:defRPr>
                <a:solidFill>
                  <a:schemeClr val="tx2"/>
                </a:solidFill>
              </a:defRPr>
            </a:lvl1pPr>
          </a:lstStyle>
          <a:p>
            <a:r>
              <a:t>Slide bullet text</a:t>
            </a:r>
          </a:p>
          <a:p>
            <a:pPr lvl="1"/>
            <a:endParaRPr/>
          </a:p>
          <a:p>
            <a:pPr lvl="2"/>
            <a:endParaRPr/>
          </a:p>
          <a:p>
            <a:pPr lvl="3"/>
            <a:endParaRPr/>
          </a:p>
          <a:p>
            <a:pPr lvl="4"/>
            <a:endParaRPr/>
          </a:p>
        </p:txBody>
      </p:sp>
      <p:sp>
        <p:nvSpPr>
          <p:cNvPr id="64" name="Slide Number"/>
          <p:cNvSpPr txBox="1">
            <a:spLocks noGrp="1"/>
          </p:cNvSpPr>
          <p:nvPr>
            <p:ph type="sldNum" sz="quarter" idx="2"/>
          </p:nvPr>
        </p:nvSpPr>
        <p:spPr>
          <a:xfrm>
            <a:off x="4464891" y="6482953"/>
            <a:ext cx="209456" cy="202134"/>
          </a:xfrm>
          <a:prstGeom prst="rect">
            <a:avLst/>
          </a:prstGeom>
        </p:spPr>
        <p:txBody>
          <a:bodyPr/>
          <a:lstStyle/>
          <a:p>
            <a:fld id="{86CB4B4D-7CA3-9044-876B-883B54F8677D}" type="slidenum">
              <a:t>‹#›</a:t>
            </a:fld>
            <a:endParaRPr/>
          </a:p>
        </p:txBody>
      </p:sp>
      <p:sp>
        <p:nvSpPr>
          <p:cNvPr id="2" name="Circle">
            <a:extLst>
              <a:ext uri="{FF2B5EF4-FFF2-40B4-BE49-F238E27FC236}">
                <a16:creationId xmlns:a16="http://schemas.microsoft.com/office/drawing/2014/main" id="{77581491-388F-D869-0F78-0AC2FE5921FE}"/>
              </a:ext>
            </a:extLst>
          </p:cNvPr>
          <p:cNvSpPr/>
          <p:nvPr userDrawn="1"/>
        </p:nvSpPr>
        <p:spPr>
          <a:xfrm>
            <a:off x="-1142823" y="5615426"/>
            <a:ext cx="2485151" cy="2485151"/>
          </a:xfrm>
          <a:prstGeom prst="ellipse">
            <a:avLst/>
          </a:prstGeom>
          <a:solidFill>
            <a:srgbClr val="4999D1"/>
          </a:solidFill>
          <a:ln w="12700">
            <a:miter lim="400000"/>
          </a:ln>
        </p:spPr>
        <p:txBody>
          <a:bodyPr lIns="26789" tIns="26789" rIns="26789" bIns="2678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1pPr>
            <a:lvl2pPr marL="0" marR="0" indent="4572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9pPr>
          </a:lstStyle>
          <a:p>
            <a:pPr algn="ctr" defTabSz="308063">
              <a:lnSpc>
                <a:spcPct val="100000"/>
              </a:lnSpc>
              <a:spcBef>
                <a:spcPts val="0"/>
              </a:spcBef>
              <a:defRPr sz="2200">
                <a:solidFill>
                  <a:srgbClr val="FFFFFF"/>
                </a:solidFill>
                <a:latin typeface="Helvetica Neue Medium"/>
                <a:ea typeface="Helvetica Neue Medium"/>
                <a:cs typeface="Helvetica Neue Medium"/>
                <a:sym typeface="Helvetica Neue Medium"/>
              </a:defRPr>
            </a:pPr>
            <a:endParaRPr sz="1160"/>
          </a:p>
        </p:txBody>
      </p:sp>
      <p:sp>
        <p:nvSpPr>
          <p:cNvPr id="3" name="Circle">
            <a:extLst>
              <a:ext uri="{FF2B5EF4-FFF2-40B4-BE49-F238E27FC236}">
                <a16:creationId xmlns:a16="http://schemas.microsoft.com/office/drawing/2014/main" id="{BB90FD01-E7C8-3A08-8E7B-BFEFCAD9A756}"/>
              </a:ext>
            </a:extLst>
          </p:cNvPr>
          <p:cNvSpPr/>
          <p:nvPr userDrawn="1"/>
        </p:nvSpPr>
        <p:spPr>
          <a:xfrm>
            <a:off x="8215313" y="-926118"/>
            <a:ext cx="1732221" cy="1732220"/>
          </a:xfrm>
          <a:prstGeom prst="ellipse">
            <a:avLst/>
          </a:prstGeom>
          <a:solidFill>
            <a:srgbClr val="D93365"/>
          </a:solidFill>
          <a:ln w="12700">
            <a:miter lim="400000"/>
          </a:ln>
        </p:spPr>
        <p:txBody>
          <a:bodyPr lIns="26789" tIns="26789" rIns="26789" bIns="2678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1pPr>
            <a:lvl2pPr marL="0" marR="0" indent="4572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9pPr>
          </a:lstStyle>
          <a:p>
            <a:pPr algn="ctr" defTabSz="308063">
              <a:lnSpc>
                <a:spcPct val="100000"/>
              </a:lnSpc>
              <a:spcBef>
                <a:spcPts val="0"/>
              </a:spcBef>
              <a:defRPr sz="2200">
                <a:solidFill>
                  <a:srgbClr val="FFFFFF"/>
                </a:solidFill>
                <a:latin typeface="Helvetica Neue Medium"/>
                <a:ea typeface="Helvetica Neue Medium"/>
                <a:cs typeface="Helvetica Neue Medium"/>
                <a:sym typeface="Helvetica Neue Medium"/>
              </a:defRPr>
            </a:pPr>
            <a:endParaRPr sz="1160"/>
          </a:p>
        </p:txBody>
      </p:sp>
      <p:grpSp>
        <p:nvGrpSpPr>
          <p:cNvPr id="6" name="Group">
            <a:extLst>
              <a:ext uri="{FF2B5EF4-FFF2-40B4-BE49-F238E27FC236}">
                <a16:creationId xmlns:a16="http://schemas.microsoft.com/office/drawing/2014/main" id="{C568505D-5C8B-99F2-1B7F-5D4B401EF533}"/>
              </a:ext>
            </a:extLst>
          </p:cNvPr>
          <p:cNvGrpSpPr/>
          <p:nvPr userDrawn="1"/>
        </p:nvGrpSpPr>
        <p:grpSpPr>
          <a:xfrm>
            <a:off x="153846" y="94766"/>
            <a:ext cx="415615" cy="435549"/>
            <a:chOff x="0" y="0"/>
            <a:chExt cx="591094" cy="619445"/>
          </a:xfrm>
        </p:grpSpPr>
        <p:sp>
          <p:nvSpPr>
            <p:cNvPr id="7" name="Circle">
              <a:extLst>
                <a:ext uri="{FF2B5EF4-FFF2-40B4-BE49-F238E27FC236}">
                  <a16:creationId xmlns:a16="http://schemas.microsoft.com/office/drawing/2014/main" id="{30E7B0E9-A6EC-37E8-DFCD-16DBF3BD40DD}"/>
                </a:ext>
              </a:extLst>
            </p:cNvPr>
            <p:cNvSpPr/>
            <p:nvPr userDrawn="1"/>
          </p:nvSpPr>
          <p:spPr>
            <a:xfrm>
              <a:off x="0" y="375651"/>
              <a:ext cx="243794" cy="243794"/>
            </a:xfrm>
            <a:prstGeom prst="ellipse">
              <a:avLst/>
            </a:prstGeom>
            <a:solidFill>
              <a:srgbClr val="DBBC48"/>
            </a:solidFill>
            <a:ln w="12700" cap="flat">
              <a:noFill/>
              <a:miter lim="400000"/>
            </a:ln>
            <a:effectLst/>
          </p:spPr>
          <p:txBody>
            <a:bodyPr wrap="square" lIns="50800" tIns="50800" rIns="50800" bIns="50800"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1pPr>
              <a:lvl2pPr marL="0" marR="0" indent="4572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9pPr>
            </a:lstStyle>
            <a:p>
              <a:pPr algn="ctr" defTabSz="308063">
                <a:lnSpc>
                  <a:spcPct val="100000"/>
                </a:lnSpc>
                <a:spcBef>
                  <a:spcPts val="0"/>
                </a:spcBef>
                <a:defRPr sz="2200">
                  <a:solidFill>
                    <a:srgbClr val="FFFFFF"/>
                  </a:solidFill>
                  <a:latin typeface="Helvetica Neue Medium"/>
                  <a:ea typeface="Helvetica Neue Medium"/>
                  <a:cs typeface="Helvetica Neue Medium"/>
                  <a:sym typeface="Helvetica Neue Medium"/>
                </a:defRPr>
              </a:pPr>
              <a:endParaRPr sz="1160"/>
            </a:p>
          </p:txBody>
        </p:sp>
        <p:sp>
          <p:nvSpPr>
            <p:cNvPr id="8" name="Circle">
              <a:extLst>
                <a:ext uri="{FF2B5EF4-FFF2-40B4-BE49-F238E27FC236}">
                  <a16:creationId xmlns:a16="http://schemas.microsoft.com/office/drawing/2014/main" id="{3D6D5BEF-0561-6A37-4640-CE10A955528E}"/>
                </a:ext>
              </a:extLst>
            </p:cNvPr>
            <p:cNvSpPr/>
            <p:nvPr userDrawn="1"/>
          </p:nvSpPr>
          <p:spPr>
            <a:xfrm>
              <a:off x="347299" y="212632"/>
              <a:ext cx="243795" cy="243795"/>
            </a:xfrm>
            <a:prstGeom prst="ellipse">
              <a:avLst/>
            </a:prstGeom>
            <a:solidFill>
              <a:srgbClr val="DBBC48"/>
            </a:solidFill>
            <a:ln w="12700" cap="flat">
              <a:noFill/>
              <a:miter lim="400000"/>
            </a:ln>
            <a:effectLst/>
          </p:spPr>
          <p:txBody>
            <a:bodyPr wrap="square" lIns="50800" tIns="50800" rIns="50800" bIns="50800"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1pPr>
              <a:lvl2pPr marL="0" marR="0" indent="4572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9pPr>
            </a:lstStyle>
            <a:p>
              <a:pPr algn="ctr" defTabSz="308063">
                <a:lnSpc>
                  <a:spcPct val="100000"/>
                </a:lnSpc>
                <a:spcBef>
                  <a:spcPts val="0"/>
                </a:spcBef>
                <a:defRPr sz="2200">
                  <a:solidFill>
                    <a:srgbClr val="FFFFFF"/>
                  </a:solidFill>
                  <a:latin typeface="Helvetica Neue Medium"/>
                  <a:ea typeface="Helvetica Neue Medium"/>
                  <a:cs typeface="Helvetica Neue Medium"/>
                  <a:sym typeface="Helvetica Neue Medium"/>
                </a:defRPr>
              </a:pPr>
              <a:endParaRPr sz="1160"/>
            </a:p>
          </p:txBody>
        </p:sp>
        <p:sp>
          <p:nvSpPr>
            <p:cNvPr id="9" name="Circle">
              <a:extLst>
                <a:ext uri="{FF2B5EF4-FFF2-40B4-BE49-F238E27FC236}">
                  <a16:creationId xmlns:a16="http://schemas.microsoft.com/office/drawing/2014/main" id="{E4778B4B-B431-2139-7287-87303BB6892F}"/>
                </a:ext>
              </a:extLst>
            </p:cNvPr>
            <p:cNvSpPr/>
            <p:nvPr userDrawn="1"/>
          </p:nvSpPr>
          <p:spPr>
            <a:xfrm>
              <a:off x="15947" y="0"/>
              <a:ext cx="243795" cy="243794"/>
            </a:xfrm>
            <a:prstGeom prst="ellipse">
              <a:avLst/>
            </a:prstGeom>
            <a:solidFill>
              <a:srgbClr val="DBBC48"/>
            </a:solidFill>
            <a:ln w="12700" cap="flat">
              <a:noFill/>
              <a:miter lim="400000"/>
            </a:ln>
            <a:effectLst/>
          </p:spPr>
          <p:txBody>
            <a:bodyPr wrap="square" lIns="50800" tIns="50800" rIns="50800" bIns="50800"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1pPr>
              <a:lvl2pPr marL="0" marR="0" indent="4572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9pPr>
            </a:lstStyle>
            <a:p>
              <a:pPr algn="ctr" defTabSz="308063">
                <a:lnSpc>
                  <a:spcPct val="100000"/>
                </a:lnSpc>
                <a:spcBef>
                  <a:spcPts val="0"/>
                </a:spcBef>
                <a:defRPr sz="2200">
                  <a:solidFill>
                    <a:srgbClr val="FFFFFF"/>
                  </a:solidFill>
                  <a:latin typeface="Helvetica Neue Medium"/>
                  <a:ea typeface="Helvetica Neue Medium"/>
                  <a:cs typeface="Helvetica Neue Medium"/>
                  <a:sym typeface="Helvetica Neue Medium"/>
                </a:defRPr>
              </a:pPr>
              <a:endParaRPr sz="1160"/>
            </a:p>
          </p:txBody>
        </p:sp>
      </p:grpSp>
      <p:grpSp>
        <p:nvGrpSpPr>
          <p:cNvPr id="10" name="Group">
            <a:extLst>
              <a:ext uri="{FF2B5EF4-FFF2-40B4-BE49-F238E27FC236}">
                <a16:creationId xmlns:a16="http://schemas.microsoft.com/office/drawing/2014/main" id="{08939259-E0C4-FE9A-E7FA-812BE99FB4EA}"/>
              </a:ext>
            </a:extLst>
          </p:cNvPr>
          <p:cNvGrpSpPr/>
          <p:nvPr userDrawn="1"/>
        </p:nvGrpSpPr>
        <p:grpSpPr>
          <a:xfrm rot="3985832">
            <a:off x="8529686" y="6189761"/>
            <a:ext cx="415614" cy="435550"/>
            <a:chOff x="0" y="0"/>
            <a:chExt cx="591094" cy="619445"/>
          </a:xfrm>
        </p:grpSpPr>
        <p:sp>
          <p:nvSpPr>
            <p:cNvPr id="11" name="Circle">
              <a:extLst>
                <a:ext uri="{FF2B5EF4-FFF2-40B4-BE49-F238E27FC236}">
                  <a16:creationId xmlns:a16="http://schemas.microsoft.com/office/drawing/2014/main" id="{8C7FCEC1-E797-B575-FC01-D68C41CA6B1E}"/>
                </a:ext>
              </a:extLst>
            </p:cNvPr>
            <p:cNvSpPr/>
            <p:nvPr userDrawn="1"/>
          </p:nvSpPr>
          <p:spPr>
            <a:xfrm>
              <a:off x="0" y="375651"/>
              <a:ext cx="243794" cy="243794"/>
            </a:xfrm>
            <a:prstGeom prst="ellipse">
              <a:avLst/>
            </a:prstGeom>
            <a:solidFill>
              <a:srgbClr val="DBBC48"/>
            </a:solidFill>
            <a:ln w="12700" cap="flat">
              <a:noFill/>
              <a:miter lim="400000"/>
            </a:ln>
            <a:effectLst/>
          </p:spPr>
          <p:txBody>
            <a:bodyPr wrap="square" lIns="50800" tIns="50800" rIns="50800" bIns="50800"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1pPr>
              <a:lvl2pPr marL="0" marR="0" indent="4572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9pPr>
            </a:lstStyle>
            <a:p>
              <a:pPr algn="ctr" defTabSz="308063">
                <a:lnSpc>
                  <a:spcPct val="100000"/>
                </a:lnSpc>
                <a:spcBef>
                  <a:spcPts val="0"/>
                </a:spcBef>
                <a:defRPr sz="2200">
                  <a:solidFill>
                    <a:srgbClr val="FFFFFF"/>
                  </a:solidFill>
                  <a:latin typeface="Helvetica Neue Medium"/>
                  <a:ea typeface="Helvetica Neue Medium"/>
                  <a:cs typeface="Helvetica Neue Medium"/>
                  <a:sym typeface="Helvetica Neue Medium"/>
                </a:defRPr>
              </a:pPr>
              <a:endParaRPr sz="1160"/>
            </a:p>
          </p:txBody>
        </p:sp>
        <p:sp>
          <p:nvSpPr>
            <p:cNvPr id="12" name="Circle">
              <a:extLst>
                <a:ext uri="{FF2B5EF4-FFF2-40B4-BE49-F238E27FC236}">
                  <a16:creationId xmlns:a16="http://schemas.microsoft.com/office/drawing/2014/main" id="{5C00EDCD-7A4F-007F-D75D-7A2927393C2B}"/>
                </a:ext>
              </a:extLst>
            </p:cNvPr>
            <p:cNvSpPr/>
            <p:nvPr userDrawn="1"/>
          </p:nvSpPr>
          <p:spPr>
            <a:xfrm>
              <a:off x="347299" y="212632"/>
              <a:ext cx="243795" cy="243795"/>
            </a:xfrm>
            <a:prstGeom prst="ellipse">
              <a:avLst/>
            </a:prstGeom>
            <a:solidFill>
              <a:srgbClr val="DBBC48"/>
            </a:solidFill>
            <a:ln w="12700" cap="flat">
              <a:noFill/>
              <a:miter lim="400000"/>
            </a:ln>
            <a:effectLst/>
          </p:spPr>
          <p:txBody>
            <a:bodyPr wrap="square" lIns="50800" tIns="50800" rIns="50800" bIns="50800"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1pPr>
              <a:lvl2pPr marL="0" marR="0" indent="4572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9pPr>
            </a:lstStyle>
            <a:p>
              <a:pPr algn="ctr" defTabSz="308063">
                <a:lnSpc>
                  <a:spcPct val="100000"/>
                </a:lnSpc>
                <a:spcBef>
                  <a:spcPts val="0"/>
                </a:spcBef>
                <a:defRPr sz="2200">
                  <a:solidFill>
                    <a:srgbClr val="FFFFFF"/>
                  </a:solidFill>
                  <a:latin typeface="Helvetica Neue Medium"/>
                  <a:ea typeface="Helvetica Neue Medium"/>
                  <a:cs typeface="Helvetica Neue Medium"/>
                  <a:sym typeface="Helvetica Neue Medium"/>
                </a:defRPr>
              </a:pPr>
              <a:endParaRPr sz="1160"/>
            </a:p>
          </p:txBody>
        </p:sp>
        <p:sp>
          <p:nvSpPr>
            <p:cNvPr id="13" name="Circle">
              <a:extLst>
                <a:ext uri="{FF2B5EF4-FFF2-40B4-BE49-F238E27FC236}">
                  <a16:creationId xmlns:a16="http://schemas.microsoft.com/office/drawing/2014/main" id="{800B665A-552C-25B1-C822-C4AE01226D97}"/>
                </a:ext>
              </a:extLst>
            </p:cNvPr>
            <p:cNvSpPr/>
            <p:nvPr userDrawn="1"/>
          </p:nvSpPr>
          <p:spPr>
            <a:xfrm>
              <a:off x="15947" y="0"/>
              <a:ext cx="243795" cy="243794"/>
            </a:xfrm>
            <a:prstGeom prst="ellipse">
              <a:avLst/>
            </a:prstGeom>
            <a:solidFill>
              <a:srgbClr val="DBBC48"/>
            </a:solidFill>
            <a:ln w="12700" cap="flat">
              <a:noFill/>
              <a:miter lim="400000"/>
            </a:ln>
            <a:effectLst/>
          </p:spPr>
          <p:txBody>
            <a:bodyPr wrap="square" lIns="50800" tIns="50800" rIns="50800" bIns="50800"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1pPr>
              <a:lvl2pPr marL="0" marR="0" indent="4572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mn-lt"/>
                  <a:ea typeface="+mn-ea"/>
                  <a:cs typeface="+mn-cs"/>
                  <a:sym typeface="Helvetica Neue"/>
                </a:defRPr>
              </a:lvl9pPr>
            </a:lstStyle>
            <a:p>
              <a:pPr algn="ctr" defTabSz="308063">
                <a:lnSpc>
                  <a:spcPct val="100000"/>
                </a:lnSpc>
                <a:spcBef>
                  <a:spcPts val="0"/>
                </a:spcBef>
                <a:defRPr sz="2200">
                  <a:solidFill>
                    <a:srgbClr val="FFFFFF"/>
                  </a:solidFill>
                  <a:latin typeface="Helvetica Neue Medium"/>
                  <a:ea typeface="Helvetica Neue Medium"/>
                  <a:cs typeface="Helvetica Neue Medium"/>
                  <a:sym typeface="Helvetica Neue Medium"/>
                </a:defRPr>
              </a:pPr>
              <a:endParaRPr sz="1160"/>
            </a:p>
          </p:txBody>
        </p:sp>
      </p:grpSp>
    </p:spTree>
    <p:extLst>
      <p:ext uri="{BB962C8B-B14F-4D97-AF65-F5344CB8AC3E}">
        <p14:creationId xmlns:p14="http://schemas.microsoft.com/office/powerpoint/2010/main" val="3343932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x" preserve="1">
  <p:cSld name="Section">
    <p:spTree>
      <p:nvGrpSpPr>
        <p:cNvPr id="1" name=""/>
        <p:cNvGrpSpPr/>
        <p:nvPr/>
      </p:nvGrpSpPr>
      <p:grpSpPr>
        <a:xfrm>
          <a:off x="0" y="0"/>
          <a:ext cx="0" cy="0"/>
          <a:chOff x="0" y="0"/>
          <a:chExt cx="0" cy="0"/>
        </a:xfrm>
      </p:grpSpPr>
      <p:pic>
        <p:nvPicPr>
          <p:cNvPr id="5" name="Picture 4" descr="A cartoon of a person with his arms crossed&#10;&#10;AI-generated content may be incorrect.">
            <a:extLst>
              <a:ext uri="{FF2B5EF4-FFF2-40B4-BE49-F238E27FC236}">
                <a16:creationId xmlns:a16="http://schemas.microsoft.com/office/drawing/2014/main" id="{E5671723-3337-0A78-8D9F-B8EC86C89A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08469" y="1476770"/>
            <a:ext cx="3466864" cy="4135005"/>
          </a:xfrm>
          <a:prstGeom prst="rect">
            <a:avLst/>
          </a:prstGeom>
        </p:spPr>
      </p:pic>
      <p:sp>
        <p:nvSpPr>
          <p:cNvPr id="91" name="Section Title"/>
          <p:cNvSpPr txBox="1">
            <a:spLocks noGrp="1"/>
          </p:cNvSpPr>
          <p:nvPr>
            <p:ph type="title" hasCustomPrompt="1"/>
          </p:nvPr>
        </p:nvSpPr>
        <p:spPr>
          <a:xfrm>
            <a:off x="525423" y="2383413"/>
            <a:ext cx="4532352" cy="2321719"/>
          </a:xfrm>
          <a:prstGeom prst="rect">
            <a:avLst/>
          </a:prstGeom>
        </p:spPr>
        <p:txBody>
          <a:bodyPr anchor="ctr"/>
          <a:lstStyle>
            <a:lvl1pPr>
              <a:defRPr sz="4324" b="0" spc="-86">
                <a:solidFill>
                  <a:schemeClr val="accent3"/>
                </a:solidFill>
                <a:latin typeface="Helvetica Neue Medium"/>
                <a:ea typeface="Helvetica Neue Medium"/>
                <a:cs typeface="Helvetica Neue Medium"/>
                <a:sym typeface="Helvetica Neue Medium"/>
              </a:defRPr>
            </a:lvl1pPr>
          </a:lstStyle>
          <a:p>
            <a:r>
              <a:rPr lang="en-US"/>
              <a:t>Questions</a:t>
            </a:r>
            <a:endParaRPr/>
          </a:p>
        </p:txBody>
      </p:sp>
      <p:pic>
        <p:nvPicPr>
          <p:cNvPr id="3" name="Picture 2" descr="A purple and yellow tag with blue text&#10;&#10;AI-generated content may be incorrect.">
            <a:extLst>
              <a:ext uri="{FF2B5EF4-FFF2-40B4-BE49-F238E27FC236}">
                <a16:creationId xmlns:a16="http://schemas.microsoft.com/office/drawing/2014/main" id="{72D4700C-D386-B598-A97A-6BE7BC842C6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19" y="205740"/>
            <a:ext cx="1517376" cy="1106924"/>
          </a:xfrm>
          <a:prstGeom prst="rect">
            <a:avLst/>
          </a:prstGeom>
        </p:spPr>
      </p:pic>
    </p:spTree>
    <p:extLst>
      <p:ext uri="{BB962C8B-B14F-4D97-AF65-F5344CB8AC3E}">
        <p14:creationId xmlns:p14="http://schemas.microsoft.com/office/powerpoint/2010/main" val="16030457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ection">
    <p:spTree>
      <p:nvGrpSpPr>
        <p:cNvPr id="1" name=""/>
        <p:cNvGrpSpPr/>
        <p:nvPr/>
      </p:nvGrpSpPr>
      <p:grpSpPr>
        <a:xfrm>
          <a:off x="0" y="0"/>
          <a:ext cx="0" cy="0"/>
          <a:chOff x="0" y="0"/>
          <a:chExt cx="0" cy="0"/>
        </a:xfrm>
      </p:grpSpPr>
      <p:sp>
        <p:nvSpPr>
          <p:cNvPr id="91" name="Section Title"/>
          <p:cNvSpPr txBox="1">
            <a:spLocks noGrp="1"/>
          </p:cNvSpPr>
          <p:nvPr>
            <p:ph type="title" hasCustomPrompt="1"/>
          </p:nvPr>
        </p:nvSpPr>
        <p:spPr>
          <a:xfrm>
            <a:off x="525423" y="2383413"/>
            <a:ext cx="4532352" cy="2321719"/>
          </a:xfrm>
          <a:prstGeom prst="rect">
            <a:avLst/>
          </a:prstGeom>
        </p:spPr>
        <p:txBody>
          <a:bodyPr anchor="ctr"/>
          <a:lstStyle>
            <a:lvl1pPr>
              <a:defRPr sz="4324" b="0" spc="-86">
                <a:solidFill>
                  <a:schemeClr val="accent2"/>
                </a:solidFill>
                <a:latin typeface="Helvetica Neue Medium"/>
                <a:ea typeface="Helvetica Neue Medium"/>
                <a:cs typeface="Helvetica Neue Medium"/>
                <a:sym typeface="Helvetica Neue Medium"/>
              </a:defRPr>
            </a:lvl1pPr>
          </a:lstStyle>
          <a:p>
            <a:r>
              <a:rPr lang="en-US"/>
              <a:t>Thank you</a:t>
            </a:r>
            <a:endParaRPr/>
          </a:p>
        </p:txBody>
      </p:sp>
      <p:pic>
        <p:nvPicPr>
          <p:cNvPr id="3" name="Picture 2" descr="A purple and yellow tag with blue text&#10;&#10;AI-generated content may be incorrect.">
            <a:extLst>
              <a:ext uri="{FF2B5EF4-FFF2-40B4-BE49-F238E27FC236}">
                <a16:creationId xmlns:a16="http://schemas.microsoft.com/office/drawing/2014/main" id="{72D4700C-D386-B598-A97A-6BE7BC842C6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4319" y="205740"/>
            <a:ext cx="1517376" cy="1106924"/>
          </a:xfrm>
          <a:prstGeom prst="rect">
            <a:avLst/>
          </a:prstGeom>
        </p:spPr>
      </p:pic>
      <p:pic>
        <p:nvPicPr>
          <p:cNvPr id="4" name="Picture 3" descr="A person and person holding hands&#10;&#10;AI-generated content may be incorrect.">
            <a:extLst>
              <a:ext uri="{FF2B5EF4-FFF2-40B4-BE49-F238E27FC236}">
                <a16:creationId xmlns:a16="http://schemas.microsoft.com/office/drawing/2014/main" id="{352F4EDB-AE82-A99F-80CF-F76338AC6E5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457340" y="1772284"/>
            <a:ext cx="4161238" cy="3543977"/>
          </a:xfrm>
          <a:prstGeom prst="rect">
            <a:avLst/>
          </a:prstGeom>
        </p:spPr>
      </p:pic>
      <p:sp>
        <p:nvSpPr>
          <p:cNvPr id="12" name="Text Placeholder 11">
            <a:extLst>
              <a:ext uri="{FF2B5EF4-FFF2-40B4-BE49-F238E27FC236}">
                <a16:creationId xmlns:a16="http://schemas.microsoft.com/office/drawing/2014/main" id="{C7BD2466-3B47-0FB4-43BE-CA16EDB4E57C}"/>
              </a:ext>
            </a:extLst>
          </p:cNvPr>
          <p:cNvSpPr>
            <a:spLocks noGrp="1"/>
          </p:cNvSpPr>
          <p:nvPr>
            <p:ph type="body" sz="quarter" idx="11" hasCustomPrompt="1"/>
          </p:nvPr>
        </p:nvSpPr>
        <p:spPr>
          <a:xfrm>
            <a:off x="410762" y="5775882"/>
            <a:ext cx="4046577" cy="778649"/>
          </a:xfrm>
          <a:noFill/>
        </p:spPr>
        <p:style>
          <a:lnRef idx="2">
            <a:schemeClr val="accent2"/>
          </a:lnRef>
          <a:fillRef idx="1">
            <a:schemeClr val="lt1"/>
          </a:fillRef>
          <a:effectRef idx="0">
            <a:schemeClr val="accent2"/>
          </a:effectRef>
          <a:fontRef idx="minor">
            <a:schemeClr val="dk1"/>
          </a:fontRef>
        </p:style>
        <p:txBody>
          <a:bodyPr/>
          <a:lstStyle>
            <a:lvl1pPr marL="0" indent="0">
              <a:spcBef>
                <a:spcPts val="316"/>
              </a:spcBef>
              <a:buNone/>
              <a:defRPr sz="1055">
                <a:solidFill>
                  <a:schemeClr val="accent5"/>
                </a:solidFill>
              </a:defRPr>
            </a:lvl1pPr>
          </a:lstStyle>
          <a:p>
            <a:pPr lvl="0"/>
            <a:r>
              <a:rPr lang="en-US"/>
              <a:t>Website: www.workingwithdementia.org  </a:t>
            </a:r>
          </a:p>
          <a:p>
            <a:pPr lvl="0"/>
            <a:r>
              <a:rPr lang="en-US"/>
              <a:t>Email:  WWDNetworkPlus@uws.ac.uk</a:t>
            </a:r>
          </a:p>
          <a:p>
            <a:pPr lvl="0"/>
            <a:r>
              <a:rPr lang="en-US" err="1"/>
              <a:t>Linkedin</a:t>
            </a:r>
            <a:r>
              <a:rPr lang="en-US"/>
              <a:t>: Working With Dementia Network Plus</a:t>
            </a:r>
          </a:p>
          <a:p>
            <a:pPr lvl="0"/>
            <a:endParaRPr lang="en-GB"/>
          </a:p>
        </p:txBody>
      </p:sp>
    </p:spTree>
    <p:extLst>
      <p:ext uri="{BB962C8B-B14F-4D97-AF65-F5344CB8AC3E}">
        <p14:creationId xmlns:p14="http://schemas.microsoft.com/office/powerpoint/2010/main" val="2708034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79AC84-16F4-C4FC-65DD-F85B2F0A54B2}"/>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B4874AF0-837B-136A-96FC-95E745BA851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989164719"/>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accent2"/>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accent4"/>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2"/>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accent3"/>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hemeOverride" Target="../theme/themeOverrid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hemeOverride" Target="../theme/themeOverride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hemeOverride" Target="../theme/themeOverride3.xml"/></Relationships>
</file>

<file path=ppt/slides/_rels/slide18.xml.rels><?xml version="1.0" encoding="UTF-8" standalone="yes"?>
<Relationships xmlns="http://schemas.openxmlformats.org/package/2006/relationships"><Relationship Id="rId2" Type="http://schemas.openxmlformats.org/officeDocument/2006/relationships/hyperlink" Target="https://workingwithdementia.org/researchgrantfunding/" TargetMode="Externa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B6939BB-6981-FD62-6FA7-8CAD9ABA9EF8}"/>
              </a:ext>
            </a:extLst>
          </p:cNvPr>
          <p:cNvSpPr>
            <a:spLocks noGrp="1"/>
          </p:cNvSpPr>
          <p:nvPr>
            <p:ph type="body" sz="quarter" idx="1"/>
          </p:nvPr>
        </p:nvSpPr>
        <p:spPr>
          <a:xfrm>
            <a:off x="442427" y="5060160"/>
            <a:ext cx="8161735" cy="1024031"/>
          </a:xfrm>
        </p:spPr>
        <p:txBody>
          <a:bodyPr/>
          <a:lstStyle/>
          <a:p>
            <a:r>
              <a:rPr lang="en-GB"/>
              <a:t>Information webinar </a:t>
            </a:r>
          </a:p>
          <a:p>
            <a:r>
              <a:rPr lang="en-GB"/>
              <a:t>21</a:t>
            </a:r>
            <a:r>
              <a:rPr lang="en-GB" baseline="30000"/>
              <a:t>st</a:t>
            </a:r>
            <a:r>
              <a:rPr lang="en-GB"/>
              <a:t> April 2026 </a:t>
            </a:r>
          </a:p>
        </p:txBody>
      </p:sp>
      <p:sp>
        <p:nvSpPr>
          <p:cNvPr id="4" name="Title 1">
            <a:extLst>
              <a:ext uri="{FF2B5EF4-FFF2-40B4-BE49-F238E27FC236}">
                <a16:creationId xmlns:a16="http://schemas.microsoft.com/office/drawing/2014/main" id="{244E07AB-FB36-7EEB-662E-1B67FFA533DA}"/>
              </a:ext>
            </a:extLst>
          </p:cNvPr>
          <p:cNvSpPr>
            <a:spLocks noGrp="1"/>
          </p:cNvSpPr>
          <p:nvPr>
            <p:ph type="title"/>
          </p:nvPr>
        </p:nvSpPr>
        <p:spPr>
          <a:xfrm>
            <a:off x="441237" y="4181306"/>
            <a:ext cx="8162925" cy="1008063"/>
          </a:xfrm>
        </p:spPr>
        <p:txBody>
          <a:bodyPr>
            <a:normAutofit fontScale="90000"/>
          </a:bodyPr>
          <a:lstStyle/>
          <a:p>
            <a:r>
              <a:rPr lang="en-GB" b="1"/>
              <a:t>Working with Dementia Research Grant Fund</a:t>
            </a:r>
          </a:p>
        </p:txBody>
      </p:sp>
    </p:spTree>
    <p:extLst>
      <p:ext uri="{BB962C8B-B14F-4D97-AF65-F5344CB8AC3E}">
        <p14:creationId xmlns:p14="http://schemas.microsoft.com/office/powerpoint/2010/main" val="6971104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0CE03-7C1D-9A7A-1B46-DBA44B61DC0E}"/>
              </a:ext>
            </a:extLst>
          </p:cNvPr>
          <p:cNvSpPr>
            <a:spLocks noGrp="1"/>
          </p:cNvSpPr>
          <p:nvPr>
            <p:ph type="title"/>
          </p:nvPr>
        </p:nvSpPr>
        <p:spPr>
          <a:xfrm>
            <a:off x="251103" y="2035941"/>
            <a:ext cx="4532352" cy="2321719"/>
          </a:xfrm>
        </p:spPr>
        <p:txBody>
          <a:bodyPr>
            <a:normAutofit fontScale="90000"/>
          </a:bodyPr>
          <a:lstStyle/>
          <a:p>
            <a:r>
              <a:rPr lang="en-GB"/>
              <a:t>1. About the Working With Dementia Network Plus </a:t>
            </a:r>
          </a:p>
        </p:txBody>
      </p:sp>
    </p:spTree>
    <p:extLst>
      <p:ext uri="{BB962C8B-B14F-4D97-AF65-F5344CB8AC3E}">
        <p14:creationId xmlns:p14="http://schemas.microsoft.com/office/powerpoint/2010/main" val="3185345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31AEBB-8586-9A71-9FB5-B84268BBAD7E}"/>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1E5239A6-C753-4EE6-C435-C125568196D1}"/>
              </a:ext>
            </a:extLst>
          </p:cNvPr>
          <p:cNvSpPr>
            <a:spLocks noGrp="1"/>
          </p:cNvSpPr>
          <p:nvPr>
            <p:ph type="body" idx="1"/>
          </p:nvPr>
        </p:nvSpPr>
        <p:spPr>
          <a:xfrm>
            <a:off x="491134" y="2121408"/>
            <a:ext cx="8161735" cy="3146516"/>
          </a:xfrm>
        </p:spPr>
        <p:txBody>
          <a:bodyPr/>
          <a:lstStyle/>
          <a:p>
            <a:r>
              <a:rPr lang="en-GB"/>
              <a:t>To collaboratively develop innovative and impactful solutions to create meaningful change for individuals affected by dementia in the workplace. </a:t>
            </a:r>
          </a:p>
          <a:p>
            <a:r>
              <a:rPr lang="en-GB"/>
              <a:t>This includes for:</a:t>
            </a:r>
          </a:p>
          <a:p>
            <a:pPr lvl="1"/>
            <a:r>
              <a:rPr lang="en-GB"/>
              <a:t>Employees diagnosed with dementia</a:t>
            </a:r>
          </a:p>
          <a:p>
            <a:pPr lvl="1"/>
            <a:r>
              <a:rPr lang="en-GB"/>
              <a:t>Employees who are caring for someone with dementia</a:t>
            </a:r>
          </a:p>
          <a:p>
            <a:pPr lvl="1"/>
            <a:r>
              <a:rPr lang="en-GB"/>
              <a:t>The organisations and systems who support them</a:t>
            </a:r>
          </a:p>
        </p:txBody>
      </p:sp>
      <p:sp>
        <p:nvSpPr>
          <p:cNvPr id="4" name="Title 3">
            <a:extLst>
              <a:ext uri="{FF2B5EF4-FFF2-40B4-BE49-F238E27FC236}">
                <a16:creationId xmlns:a16="http://schemas.microsoft.com/office/drawing/2014/main" id="{96E54111-938D-5C2F-1902-41C73D5B58CA}"/>
              </a:ext>
            </a:extLst>
          </p:cNvPr>
          <p:cNvSpPr>
            <a:spLocks noGrp="1"/>
          </p:cNvSpPr>
          <p:nvPr>
            <p:ph type="title"/>
          </p:nvPr>
        </p:nvSpPr>
        <p:spPr>
          <a:xfrm>
            <a:off x="491134" y="232620"/>
            <a:ext cx="7025234" cy="1325563"/>
          </a:xfrm>
        </p:spPr>
        <p:txBody>
          <a:bodyPr>
            <a:normAutofit/>
          </a:bodyPr>
          <a:lstStyle/>
          <a:p>
            <a:r>
              <a:rPr lang="en-GB"/>
              <a:t>Working with Dementia Network Plus Vision</a:t>
            </a:r>
          </a:p>
        </p:txBody>
      </p:sp>
      <p:pic>
        <p:nvPicPr>
          <p:cNvPr id="2050" name="Picture 2">
            <a:extLst>
              <a:ext uri="{FF2B5EF4-FFF2-40B4-BE49-F238E27FC236}">
                <a16:creationId xmlns:a16="http://schemas.microsoft.com/office/drawing/2014/main" id="{05D967F4-A2D8-AE41-09BF-A7ABE562BA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36279" y="175746"/>
            <a:ext cx="1773123" cy="16115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3010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11A13-A79E-2335-9D2A-03CB06D71E4D}"/>
              </a:ext>
            </a:extLst>
          </p:cNvPr>
          <p:cNvSpPr>
            <a:spLocks noGrp="1"/>
          </p:cNvSpPr>
          <p:nvPr>
            <p:ph type="title"/>
          </p:nvPr>
        </p:nvSpPr>
        <p:spPr/>
        <p:txBody>
          <a:bodyPr/>
          <a:lstStyle/>
          <a:p>
            <a:r>
              <a:rPr lang="en-US"/>
              <a:t>The UK’s Ageing Workforce</a:t>
            </a:r>
            <a:endParaRPr lang="en-GB"/>
          </a:p>
        </p:txBody>
      </p:sp>
      <p:graphicFrame>
        <p:nvGraphicFramePr>
          <p:cNvPr id="4" name="Table Placeholder 3">
            <a:extLst>
              <a:ext uri="{FF2B5EF4-FFF2-40B4-BE49-F238E27FC236}">
                <a16:creationId xmlns:a16="http://schemas.microsoft.com/office/drawing/2014/main" id="{33BBE229-CC00-F84B-3CAC-ACBA11B56327}"/>
              </a:ext>
            </a:extLst>
          </p:cNvPr>
          <p:cNvGraphicFramePr>
            <a:graphicFrameLocks noGrp="1"/>
          </p:cNvGraphicFramePr>
          <p:nvPr>
            <p:ph type="tbl" sz="quarter" idx="11"/>
          </p:nvPr>
        </p:nvGraphicFramePr>
        <p:xfrm>
          <a:off x="736600" y="2001838"/>
          <a:ext cx="7381872" cy="2933916"/>
        </p:xfrm>
        <a:graphic>
          <a:graphicData uri="http://schemas.openxmlformats.org/drawingml/2006/table">
            <a:tbl>
              <a:tblPr firstRow="1" bandRow="1">
                <a:tableStyleId>{B301B821-A1FF-4177-AEE7-76D212191A09}</a:tableStyleId>
              </a:tblPr>
              <a:tblGrid>
                <a:gridCol w="1845468">
                  <a:extLst>
                    <a:ext uri="{9D8B030D-6E8A-4147-A177-3AD203B41FA5}">
                      <a16:colId xmlns:a16="http://schemas.microsoft.com/office/drawing/2014/main" val="3692283574"/>
                    </a:ext>
                  </a:extLst>
                </a:gridCol>
                <a:gridCol w="1845468">
                  <a:extLst>
                    <a:ext uri="{9D8B030D-6E8A-4147-A177-3AD203B41FA5}">
                      <a16:colId xmlns:a16="http://schemas.microsoft.com/office/drawing/2014/main" val="3615513257"/>
                    </a:ext>
                  </a:extLst>
                </a:gridCol>
                <a:gridCol w="1845468">
                  <a:extLst>
                    <a:ext uri="{9D8B030D-6E8A-4147-A177-3AD203B41FA5}">
                      <a16:colId xmlns:a16="http://schemas.microsoft.com/office/drawing/2014/main" val="1340807820"/>
                    </a:ext>
                  </a:extLst>
                </a:gridCol>
                <a:gridCol w="1845468">
                  <a:extLst>
                    <a:ext uri="{9D8B030D-6E8A-4147-A177-3AD203B41FA5}">
                      <a16:colId xmlns:a16="http://schemas.microsoft.com/office/drawing/2014/main" val="4190222526"/>
                    </a:ext>
                  </a:extLst>
                </a:gridCol>
              </a:tblGrid>
              <a:tr h="370840">
                <a:tc>
                  <a:txBody>
                    <a:bodyPr/>
                    <a:lstStyle/>
                    <a:p>
                      <a:r>
                        <a:rPr lang="en-US" sz="2400"/>
                        <a:t>Age Group</a:t>
                      </a:r>
                      <a:endParaRPr lang="en-GB" sz="2400"/>
                    </a:p>
                  </a:txBody>
                  <a:tcPr/>
                </a:tc>
                <a:tc>
                  <a:txBody>
                    <a:bodyPr/>
                    <a:lstStyle/>
                    <a:p>
                      <a:r>
                        <a:rPr lang="en-US" sz="2400"/>
                        <a:t>35-49</a:t>
                      </a:r>
                      <a:endParaRPr lang="en-GB" sz="2400"/>
                    </a:p>
                  </a:txBody>
                  <a:tcPr/>
                </a:tc>
                <a:tc>
                  <a:txBody>
                    <a:bodyPr/>
                    <a:lstStyle/>
                    <a:p>
                      <a:r>
                        <a:rPr lang="en-US" sz="2400"/>
                        <a:t>50-64</a:t>
                      </a:r>
                      <a:endParaRPr lang="en-GB" sz="2400"/>
                    </a:p>
                  </a:txBody>
                  <a:tcPr/>
                </a:tc>
                <a:tc>
                  <a:txBody>
                    <a:bodyPr/>
                    <a:lstStyle/>
                    <a:p>
                      <a:r>
                        <a:rPr lang="en-US" sz="2400"/>
                        <a:t>65+</a:t>
                      </a:r>
                      <a:endParaRPr lang="en-GB" sz="2400"/>
                    </a:p>
                  </a:txBody>
                  <a:tcPr/>
                </a:tc>
                <a:extLst>
                  <a:ext uri="{0D108BD9-81ED-4DB2-BD59-A6C34878D82A}">
                    <a16:rowId xmlns:a16="http://schemas.microsoft.com/office/drawing/2014/main" val="1088899274"/>
                  </a:ext>
                </a:extLst>
              </a:tr>
              <a:tr h="0">
                <a:tc>
                  <a:txBody>
                    <a:bodyPr/>
                    <a:lstStyle/>
                    <a:p>
                      <a:r>
                        <a:rPr lang="en-US" sz="2400"/>
                        <a:t>2005</a:t>
                      </a:r>
                      <a:endParaRPr lang="en-GB" sz="2400"/>
                    </a:p>
                  </a:txBody>
                  <a:tcPr/>
                </a:tc>
                <a:tc>
                  <a:txBody>
                    <a:bodyPr/>
                    <a:lstStyle/>
                    <a:p>
                      <a:r>
                        <a:rPr lang="en-GB" sz="2400" cap="none" spc="0">
                          <a:solidFill>
                            <a:schemeClr val="tx1"/>
                          </a:solidFill>
                        </a:rPr>
                        <a:t>81.9%</a:t>
                      </a:r>
                    </a:p>
                  </a:txBody>
                  <a:tcPr marL="298878" marR="316122" marT="229906" marB="229906"/>
                </a:tc>
                <a:tc>
                  <a:txBody>
                    <a:bodyPr/>
                    <a:lstStyle/>
                    <a:p>
                      <a:r>
                        <a:rPr lang="en-GB" sz="2400" cap="none" spc="0">
                          <a:solidFill>
                            <a:schemeClr val="tx1"/>
                          </a:solidFill>
                        </a:rPr>
                        <a:t>64%</a:t>
                      </a:r>
                    </a:p>
                  </a:txBody>
                  <a:tcPr marL="298878" marR="316122" marT="229906" marB="229906"/>
                </a:tc>
                <a:tc>
                  <a:txBody>
                    <a:bodyPr/>
                    <a:lstStyle/>
                    <a:p>
                      <a:r>
                        <a:rPr lang="en-GB" sz="2400" cap="none" spc="0">
                          <a:solidFill>
                            <a:schemeClr val="tx1"/>
                          </a:solidFill>
                        </a:rPr>
                        <a:t>5.9%</a:t>
                      </a:r>
                    </a:p>
                  </a:txBody>
                  <a:tcPr marL="298878" marR="316122" marT="229906" marB="229906"/>
                </a:tc>
                <a:extLst>
                  <a:ext uri="{0D108BD9-81ED-4DB2-BD59-A6C34878D82A}">
                    <a16:rowId xmlns:a16="http://schemas.microsoft.com/office/drawing/2014/main" val="2706083685"/>
                  </a:ext>
                </a:extLst>
              </a:tr>
              <a:tr h="0">
                <a:tc>
                  <a:txBody>
                    <a:bodyPr/>
                    <a:lstStyle/>
                    <a:p>
                      <a:r>
                        <a:rPr lang="en-US" sz="2400"/>
                        <a:t>2015</a:t>
                      </a:r>
                      <a:endParaRPr lang="en-GB" sz="2400"/>
                    </a:p>
                  </a:txBody>
                  <a:tcPr/>
                </a:tc>
                <a:tc>
                  <a:txBody>
                    <a:bodyPr/>
                    <a:lstStyle/>
                    <a:p>
                      <a:r>
                        <a:rPr lang="en-GB" sz="2400" cap="none" spc="0">
                          <a:solidFill>
                            <a:schemeClr val="tx1"/>
                          </a:solidFill>
                        </a:rPr>
                        <a:t>83.9%</a:t>
                      </a:r>
                    </a:p>
                  </a:txBody>
                  <a:tcPr marL="298878" marR="316122" marT="229906" marB="229906"/>
                </a:tc>
                <a:tc>
                  <a:txBody>
                    <a:bodyPr/>
                    <a:lstStyle/>
                    <a:p>
                      <a:r>
                        <a:rPr lang="en-GB" sz="2400" cap="none" spc="0">
                          <a:solidFill>
                            <a:schemeClr val="tx1"/>
                          </a:solidFill>
                        </a:rPr>
                        <a:t>68.9%</a:t>
                      </a:r>
                    </a:p>
                  </a:txBody>
                  <a:tcPr marL="298878" marR="316122" marT="229906" marB="229906"/>
                </a:tc>
                <a:tc>
                  <a:txBody>
                    <a:bodyPr/>
                    <a:lstStyle/>
                    <a:p>
                      <a:r>
                        <a:rPr lang="en-GB" sz="2400" cap="none" spc="0">
                          <a:solidFill>
                            <a:schemeClr val="tx1"/>
                          </a:solidFill>
                        </a:rPr>
                        <a:t>10.3%</a:t>
                      </a:r>
                    </a:p>
                  </a:txBody>
                  <a:tcPr marL="298878" marR="316122" marT="229906" marB="229906"/>
                </a:tc>
                <a:extLst>
                  <a:ext uri="{0D108BD9-81ED-4DB2-BD59-A6C34878D82A}">
                    <a16:rowId xmlns:a16="http://schemas.microsoft.com/office/drawing/2014/main" val="3180355274"/>
                  </a:ext>
                </a:extLst>
              </a:tr>
              <a:tr h="0">
                <a:tc>
                  <a:txBody>
                    <a:bodyPr/>
                    <a:lstStyle/>
                    <a:p>
                      <a:r>
                        <a:rPr lang="en-US" sz="2400"/>
                        <a:t>2025</a:t>
                      </a:r>
                      <a:endParaRPr lang="en-GB" sz="2400"/>
                    </a:p>
                  </a:txBody>
                  <a:tcPr/>
                </a:tc>
                <a:tc>
                  <a:txBody>
                    <a:bodyPr/>
                    <a:lstStyle/>
                    <a:p>
                      <a:r>
                        <a:rPr lang="en-GB" sz="2400" cap="none" spc="0">
                          <a:solidFill>
                            <a:schemeClr val="tx1"/>
                          </a:solidFill>
                        </a:rPr>
                        <a:t>85.7%</a:t>
                      </a:r>
                    </a:p>
                  </a:txBody>
                  <a:tcPr marL="298878" marR="316122" marT="229906" marB="229906"/>
                </a:tc>
                <a:tc>
                  <a:txBody>
                    <a:bodyPr/>
                    <a:lstStyle/>
                    <a:p>
                      <a:r>
                        <a:rPr lang="en-GB" sz="2400" cap="none" spc="0">
                          <a:solidFill>
                            <a:schemeClr val="tx1"/>
                          </a:solidFill>
                        </a:rPr>
                        <a:t>71.6%</a:t>
                      </a:r>
                    </a:p>
                  </a:txBody>
                  <a:tcPr marL="298878" marR="316122" marT="229906" marB="229906"/>
                </a:tc>
                <a:tc>
                  <a:txBody>
                    <a:bodyPr/>
                    <a:lstStyle/>
                    <a:p>
                      <a:r>
                        <a:rPr lang="en-GB" sz="2400" cap="none" spc="0">
                          <a:solidFill>
                            <a:schemeClr val="tx1"/>
                          </a:solidFill>
                        </a:rPr>
                        <a:t>12.7%</a:t>
                      </a:r>
                    </a:p>
                  </a:txBody>
                  <a:tcPr marL="298878" marR="316122" marT="229906" marB="229906"/>
                </a:tc>
                <a:extLst>
                  <a:ext uri="{0D108BD9-81ED-4DB2-BD59-A6C34878D82A}">
                    <a16:rowId xmlns:a16="http://schemas.microsoft.com/office/drawing/2014/main" val="3716645966"/>
                  </a:ext>
                </a:extLst>
              </a:tr>
            </a:tbl>
          </a:graphicData>
        </a:graphic>
      </p:graphicFrame>
      <p:sp>
        <p:nvSpPr>
          <p:cNvPr id="6" name="TextBox 5">
            <a:extLst>
              <a:ext uri="{FF2B5EF4-FFF2-40B4-BE49-F238E27FC236}">
                <a16:creationId xmlns:a16="http://schemas.microsoft.com/office/drawing/2014/main" id="{45E38F3A-4E40-80EC-1044-CDAA4D468ED8}"/>
              </a:ext>
            </a:extLst>
          </p:cNvPr>
          <p:cNvSpPr txBox="1"/>
          <p:nvPr/>
        </p:nvSpPr>
        <p:spPr>
          <a:xfrm>
            <a:off x="4818888" y="5175504"/>
            <a:ext cx="3749040" cy="646331"/>
          </a:xfrm>
          <a:prstGeom prst="rect">
            <a:avLst/>
          </a:prstGeom>
          <a:noFill/>
        </p:spPr>
        <p:txBody>
          <a:bodyPr wrap="square" rtlCol="0">
            <a:spAutoFit/>
          </a:bodyPr>
          <a:lstStyle/>
          <a:p>
            <a:r>
              <a:rPr lang="en-US"/>
              <a:t>Source: UK </a:t>
            </a:r>
            <a:r>
              <a:rPr lang="en-GB"/>
              <a:t>Labour Force Survey, Office for National Statistics</a:t>
            </a:r>
          </a:p>
        </p:txBody>
      </p:sp>
    </p:spTree>
    <p:extLst>
      <p:ext uri="{BB962C8B-B14F-4D97-AF65-F5344CB8AC3E}">
        <p14:creationId xmlns:p14="http://schemas.microsoft.com/office/powerpoint/2010/main" val="587492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GB" sz="1650" b="1"/>
              <a:t>										</a:t>
            </a:r>
            <a:br>
              <a:rPr lang="en-GB" sz="1650" b="1"/>
            </a:br>
            <a:r>
              <a:rPr lang="en-GB" sz="1650" b="1"/>
              <a:t>	</a:t>
            </a:r>
            <a:endParaRPr lang="en-GB" sz="1650" b="1">
              <a:cs typeface="Calibri Light"/>
            </a:endParaRPr>
          </a:p>
        </p:txBody>
      </p:sp>
      <p:pic>
        <p:nvPicPr>
          <p:cNvPr id="4" name="Content Placeholder 3"/>
          <p:cNvPicPr>
            <a:picLocks noChangeAspect="1"/>
          </p:cNvPicPr>
          <p:nvPr/>
        </p:nvPicPr>
        <p:blipFill>
          <a:blip r:embed="rId3"/>
          <a:stretch>
            <a:fillRect/>
          </a:stretch>
        </p:blipFill>
        <p:spPr>
          <a:xfrm>
            <a:off x="1691640" y="1297382"/>
            <a:ext cx="5760720" cy="3845280"/>
          </a:xfrm>
          <a:prstGeom prst="rect">
            <a:avLst/>
          </a:prstGeom>
        </p:spPr>
      </p:pic>
      <p:sp>
        <p:nvSpPr>
          <p:cNvPr id="5" name="TextBox 4">
            <a:extLst>
              <a:ext uri="{FF2B5EF4-FFF2-40B4-BE49-F238E27FC236}">
                <a16:creationId xmlns:a16="http://schemas.microsoft.com/office/drawing/2014/main" id="{03B9EEA6-84B6-8684-09FC-4F1D100C9378}"/>
              </a:ext>
            </a:extLst>
          </p:cNvPr>
          <p:cNvSpPr txBox="1"/>
          <p:nvPr/>
        </p:nvSpPr>
        <p:spPr>
          <a:xfrm>
            <a:off x="539603" y="1589568"/>
            <a:ext cx="2542510" cy="438582"/>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endParaRPr lang="en-US" sz="2400">
              <a:cs typeface="Calibri"/>
            </a:endParaRPr>
          </a:p>
        </p:txBody>
      </p:sp>
      <p:sp>
        <p:nvSpPr>
          <p:cNvPr id="6" name="Title 1">
            <a:extLst>
              <a:ext uri="{FF2B5EF4-FFF2-40B4-BE49-F238E27FC236}">
                <a16:creationId xmlns:a16="http://schemas.microsoft.com/office/drawing/2014/main" id="{78D81F62-B15B-4B3E-9EA7-3E1649C51A74}"/>
              </a:ext>
            </a:extLst>
          </p:cNvPr>
          <p:cNvSpPr txBox="1">
            <a:spLocks/>
          </p:cNvSpPr>
          <p:nvPr/>
        </p:nvSpPr>
        <p:spPr>
          <a:xfrm>
            <a:off x="539603" y="155719"/>
            <a:ext cx="8302645" cy="1049827"/>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b="1" kern="1200">
                <a:solidFill>
                  <a:srgbClr val="582D90"/>
                </a:solidFill>
                <a:latin typeface="Arial" panose="020B0604020202020204" pitchFamily="34" charset="0"/>
                <a:ea typeface="+mj-ea"/>
                <a:cs typeface="Arial" panose="020B0604020202020204" pitchFamily="34" charset="0"/>
              </a:defRPr>
            </a:lvl1pPr>
          </a:lstStyle>
          <a:p>
            <a:r>
              <a:rPr lang="en-US" sz="2400"/>
              <a:t>What happens when an employee develops dementia? </a:t>
            </a:r>
            <a:endParaRPr lang="en-GB" sz="2400"/>
          </a:p>
        </p:txBody>
      </p:sp>
    </p:spTree>
    <p:extLst>
      <p:ext uri="{BB962C8B-B14F-4D97-AF65-F5344CB8AC3E}">
        <p14:creationId xmlns:p14="http://schemas.microsoft.com/office/powerpoint/2010/main" val="2101975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A37F4-D20B-AE94-4771-2027D4430CC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D08DF8C-7D4F-76CC-D05E-F43A2C7BCF83}"/>
              </a:ext>
            </a:extLst>
          </p:cNvPr>
          <p:cNvSpPr>
            <a:spLocks noGrp="1"/>
          </p:cNvSpPr>
          <p:nvPr>
            <p:ph type="body" idx="1"/>
          </p:nvPr>
        </p:nvSpPr>
        <p:spPr>
          <a:xfrm>
            <a:off x="491132" y="1750528"/>
            <a:ext cx="8161735" cy="3577233"/>
          </a:xfrm>
        </p:spPr>
        <p:txBody>
          <a:bodyPr numCol="1">
            <a:normAutofit fontScale="77500" lnSpcReduction="20000"/>
          </a:bodyPr>
          <a:lstStyle/>
          <a:p>
            <a:r>
              <a:rPr lang="en-US" sz="2400"/>
              <a:t>Living a purposeful life is essential for wellbeing</a:t>
            </a:r>
          </a:p>
          <a:p>
            <a:pPr lvl="1"/>
            <a:r>
              <a:rPr lang="en-US" sz="2100"/>
              <a:t>We </a:t>
            </a:r>
            <a:r>
              <a:rPr lang="en-US" sz="2100" err="1"/>
              <a:t>recognise</a:t>
            </a:r>
            <a:r>
              <a:rPr lang="en-US" sz="2100"/>
              <a:t> that for many people work provides purpose and is an integral part of who we are. </a:t>
            </a:r>
          </a:p>
          <a:p>
            <a:r>
              <a:rPr lang="en-US" sz="2400"/>
              <a:t>A diagnosis of dementia does not mean an end to working lives </a:t>
            </a:r>
          </a:p>
          <a:p>
            <a:pPr lvl="1"/>
            <a:r>
              <a:rPr lang="en-US" sz="2100"/>
              <a:t>People with dementia can and do continue to make a meaningful contribution to work and society and we are committed to challenging stigma around dementia and work.</a:t>
            </a:r>
          </a:p>
          <a:p>
            <a:r>
              <a:rPr lang="en-US" sz="2400"/>
              <a:t>A transdisciplinary approach is essential to enact positive societal change </a:t>
            </a:r>
          </a:p>
          <a:p>
            <a:pPr lvl="1"/>
            <a:r>
              <a:rPr lang="en-US" sz="2100"/>
              <a:t>To create change we need to work collaboratively to develop research and practice solutions.</a:t>
            </a:r>
            <a:endParaRPr lang="en-GB" sz="2400"/>
          </a:p>
          <a:p>
            <a:r>
              <a:rPr lang="en-GB" sz="2400"/>
              <a:t>Career development drives sustainability </a:t>
            </a:r>
          </a:p>
          <a:p>
            <a:pPr lvl="1"/>
            <a:r>
              <a:rPr lang="en-GB" sz="2100"/>
              <a:t>We will support early career researchers and deliver inclusive, tailored training to develop research solutions for people living with dementia and their carers now, and in the future.  </a:t>
            </a:r>
          </a:p>
          <a:p>
            <a:pPr marL="342900" lvl="1" indent="0">
              <a:buNone/>
            </a:pPr>
            <a:endParaRPr lang="en-GB" sz="2100"/>
          </a:p>
          <a:p>
            <a:endParaRPr lang="en-GB" sz="2400"/>
          </a:p>
          <a:p>
            <a:endParaRPr lang="en-GB" sz="2400"/>
          </a:p>
          <a:p>
            <a:endParaRPr lang="en-GB" sz="2400"/>
          </a:p>
          <a:p>
            <a:endParaRPr lang="en-GB"/>
          </a:p>
        </p:txBody>
      </p:sp>
      <p:sp>
        <p:nvSpPr>
          <p:cNvPr id="4" name="Title 3">
            <a:extLst>
              <a:ext uri="{FF2B5EF4-FFF2-40B4-BE49-F238E27FC236}">
                <a16:creationId xmlns:a16="http://schemas.microsoft.com/office/drawing/2014/main" id="{E411BC6D-6050-403B-9E7B-D0088F467F89}"/>
              </a:ext>
            </a:extLst>
          </p:cNvPr>
          <p:cNvSpPr>
            <a:spLocks noGrp="1"/>
          </p:cNvSpPr>
          <p:nvPr>
            <p:ph type="title"/>
          </p:nvPr>
        </p:nvSpPr>
        <p:spPr/>
        <p:txBody>
          <a:bodyPr/>
          <a:lstStyle/>
          <a:p>
            <a:r>
              <a:rPr lang="en-GB"/>
              <a:t>Working with Dementia Network Values</a:t>
            </a:r>
          </a:p>
        </p:txBody>
      </p:sp>
      <p:sp>
        <p:nvSpPr>
          <p:cNvPr id="7" name="TextBox 6">
            <a:extLst>
              <a:ext uri="{FF2B5EF4-FFF2-40B4-BE49-F238E27FC236}">
                <a16:creationId xmlns:a16="http://schemas.microsoft.com/office/drawing/2014/main" id="{04A1D6CF-3321-CC94-54D2-B4A7A1C38CC1}"/>
              </a:ext>
            </a:extLst>
          </p:cNvPr>
          <p:cNvSpPr txBox="1"/>
          <p:nvPr/>
        </p:nvSpPr>
        <p:spPr>
          <a:xfrm>
            <a:off x="411480" y="1211700"/>
            <a:ext cx="6932099" cy="300082"/>
          </a:xfrm>
          <a:prstGeom prst="rect">
            <a:avLst/>
          </a:prstGeom>
          <a:noFill/>
        </p:spPr>
        <p:txBody>
          <a:bodyPr wrap="square">
            <a:spAutoFit/>
          </a:bodyPr>
          <a:lstStyle/>
          <a:p>
            <a:pPr algn="ctr"/>
            <a:r>
              <a:rPr lang="en-GB" sz="1350"/>
              <a:t>Our values are established on the principles of </a:t>
            </a:r>
            <a:r>
              <a:rPr lang="en-GB" sz="1350" b="1"/>
              <a:t>Justice, Equity, Diversity and Inclusion  </a:t>
            </a:r>
          </a:p>
        </p:txBody>
      </p:sp>
      <p:pic>
        <p:nvPicPr>
          <p:cNvPr id="8" name="Picture 7">
            <a:extLst>
              <a:ext uri="{FF2B5EF4-FFF2-40B4-BE49-F238E27FC236}">
                <a16:creationId xmlns:a16="http://schemas.microsoft.com/office/drawing/2014/main" id="{438C5C94-E81A-C57D-DEDB-2D5BC6E34BC7}"/>
              </a:ext>
            </a:extLst>
          </p:cNvPr>
          <p:cNvPicPr>
            <a:picLocks noChangeAspect="1"/>
          </p:cNvPicPr>
          <p:nvPr/>
        </p:nvPicPr>
        <p:blipFill>
          <a:blip r:embed="rId2"/>
          <a:stretch>
            <a:fillRect/>
          </a:stretch>
        </p:blipFill>
        <p:spPr>
          <a:xfrm>
            <a:off x="7846499" y="397589"/>
            <a:ext cx="766202" cy="1264234"/>
          </a:xfrm>
          <a:prstGeom prst="rect">
            <a:avLst/>
          </a:prstGeom>
        </p:spPr>
      </p:pic>
    </p:spTree>
    <p:extLst>
      <p:ext uri="{BB962C8B-B14F-4D97-AF65-F5344CB8AC3E}">
        <p14:creationId xmlns:p14="http://schemas.microsoft.com/office/powerpoint/2010/main" val="2467177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0C8C2-3880-292D-8906-2894F49EAB0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9F6F229-139D-123B-DFA6-7EEC45AFD942}"/>
              </a:ext>
            </a:extLst>
          </p:cNvPr>
          <p:cNvSpPr>
            <a:spLocks noGrp="1"/>
          </p:cNvSpPr>
          <p:nvPr>
            <p:ph type="body" idx="1"/>
          </p:nvPr>
        </p:nvSpPr>
        <p:spPr>
          <a:xfrm>
            <a:off x="637437" y="1727257"/>
            <a:ext cx="8161735" cy="3577233"/>
          </a:xfrm>
        </p:spPr>
        <p:txBody>
          <a:bodyPr>
            <a:normAutofit lnSpcReduction="10000"/>
          </a:bodyPr>
          <a:lstStyle/>
          <a:p>
            <a:r>
              <a:rPr lang="en-GB" sz="2400" b="1"/>
              <a:t>Work and Wellbeing</a:t>
            </a:r>
            <a:endParaRPr lang="en-GB" sz="2400"/>
          </a:p>
          <a:p>
            <a:pPr lvl="1"/>
            <a:r>
              <a:rPr lang="en-GB" sz="2100"/>
              <a:t>Exploring the relationship between work, health and wellbeing and explore how to support individuals living with dementia and their carers to continue working.</a:t>
            </a:r>
          </a:p>
          <a:p>
            <a:r>
              <a:rPr lang="en-GB" sz="2400" b="1"/>
              <a:t>Inclusive Workplaces</a:t>
            </a:r>
          </a:p>
          <a:p>
            <a:pPr lvl="1"/>
            <a:r>
              <a:rPr lang="en-GB" sz="2100"/>
              <a:t>Collaboratively developing innovative and inclusive employment practices that create labour markets where every individual is empowered to thrive and contribute.  </a:t>
            </a:r>
          </a:p>
          <a:p>
            <a:r>
              <a:rPr lang="en-GB" sz="2400" b="1"/>
              <a:t>Economic Costs and Benefits</a:t>
            </a:r>
          </a:p>
          <a:p>
            <a:pPr lvl="1"/>
            <a:r>
              <a:rPr lang="en-GB" sz="2100"/>
              <a:t>Providing critical insights into the financial aspects of working with dementia and model sustainable solutions.</a:t>
            </a:r>
          </a:p>
          <a:p>
            <a:endParaRPr lang="en-GB" sz="2400"/>
          </a:p>
          <a:p>
            <a:endParaRPr lang="en-GB" sz="2400"/>
          </a:p>
          <a:p>
            <a:endParaRPr lang="en-GB"/>
          </a:p>
        </p:txBody>
      </p:sp>
      <p:sp>
        <p:nvSpPr>
          <p:cNvPr id="4" name="Title 3">
            <a:extLst>
              <a:ext uri="{FF2B5EF4-FFF2-40B4-BE49-F238E27FC236}">
                <a16:creationId xmlns:a16="http://schemas.microsoft.com/office/drawing/2014/main" id="{C73ABBAF-0F09-8916-5617-9AE575514144}"/>
              </a:ext>
            </a:extLst>
          </p:cNvPr>
          <p:cNvSpPr>
            <a:spLocks noGrp="1"/>
          </p:cNvSpPr>
          <p:nvPr>
            <p:ph type="title"/>
          </p:nvPr>
        </p:nvSpPr>
        <p:spPr/>
        <p:txBody>
          <a:bodyPr/>
          <a:lstStyle/>
          <a:p>
            <a:r>
              <a:rPr lang="en-GB"/>
              <a:t>Working with Dementia Network Plus Themes</a:t>
            </a:r>
          </a:p>
        </p:txBody>
      </p:sp>
      <p:pic>
        <p:nvPicPr>
          <p:cNvPr id="3074" name="Picture 2">
            <a:extLst>
              <a:ext uri="{FF2B5EF4-FFF2-40B4-BE49-F238E27FC236}">
                <a16:creationId xmlns:a16="http://schemas.microsoft.com/office/drawing/2014/main" id="{30704CBF-008F-F743-CA42-B59E813A66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688" y="170196"/>
            <a:ext cx="1940484" cy="16527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86472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1F67D-D358-3414-70BC-11D68258A2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E78ED9-AA32-D2C4-CD94-9EFF2D15B41B}"/>
              </a:ext>
            </a:extLst>
          </p:cNvPr>
          <p:cNvSpPr>
            <a:spLocks noGrp="1"/>
          </p:cNvSpPr>
          <p:nvPr>
            <p:ph type="title"/>
          </p:nvPr>
        </p:nvSpPr>
        <p:spPr>
          <a:xfrm>
            <a:off x="251103" y="2035941"/>
            <a:ext cx="4532352" cy="2321719"/>
          </a:xfrm>
        </p:spPr>
        <p:txBody>
          <a:bodyPr/>
          <a:lstStyle/>
          <a:p>
            <a:r>
              <a:rPr lang="en-GB"/>
              <a:t>2. About the Research Grant Fund</a:t>
            </a:r>
          </a:p>
        </p:txBody>
      </p:sp>
    </p:spTree>
    <p:extLst>
      <p:ext uri="{BB962C8B-B14F-4D97-AF65-F5344CB8AC3E}">
        <p14:creationId xmlns:p14="http://schemas.microsoft.com/office/powerpoint/2010/main" val="23505848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721F4D1-621C-CD14-5D01-6E9370BD1109}"/>
              </a:ext>
            </a:extLst>
          </p:cNvPr>
          <p:cNvSpPr>
            <a:spLocks noGrp="1"/>
          </p:cNvSpPr>
          <p:nvPr>
            <p:ph type="title"/>
          </p:nvPr>
        </p:nvSpPr>
        <p:spPr>
          <a:xfrm>
            <a:off x="600860" y="576035"/>
            <a:ext cx="7455003" cy="714375"/>
          </a:xfrm>
        </p:spPr>
        <p:txBody>
          <a:bodyPr>
            <a:noAutofit/>
          </a:bodyPr>
          <a:lstStyle/>
          <a:p>
            <a:r>
              <a:rPr lang="en-GB"/>
              <a:t>Research Grant Fund – Aims &amp; Objectives</a:t>
            </a:r>
          </a:p>
        </p:txBody>
      </p:sp>
      <p:sp>
        <p:nvSpPr>
          <p:cNvPr id="4" name="Text Placeholder 3">
            <a:extLst>
              <a:ext uri="{FF2B5EF4-FFF2-40B4-BE49-F238E27FC236}">
                <a16:creationId xmlns:a16="http://schemas.microsoft.com/office/drawing/2014/main" id="{ABECE2E2-652F-659E-74CA-41A8D892270A}"/>
              </a:ext>
            </a:extLst>
          </p:cNvPr>
          <p:cNvSpPr>
            <a:spLocks noGrp="1"/>
          </p:cNvSpPr>
          <p:nvPr>
            <p:ph type="body" sz="half" idx="1"/>
          </p:nvPr>
        </p:nvSpPr>
        <p:spPr>
          <a:xfrm>
            <a:off x="600861" y="1462654"/>
            <a:ext cx="7967067" cy="4316354"/>
          </a:xfrm>
        </p:spPr>
        <p:txBody>
          <a:bodyPr vert="horz" lIns="91440" tIns="45720" rIns="91440" bIns="45720" rtlCol="0" anchor="t">
            <a:normAutofit/>
          </a:bodyPr>
          <a:lstStyle/>
          <a:p>
            <a:r>
              <a:rPr lang="en-GB" sz="2400" b="1">
                <a:solidFill>
                  <a:schemeClr val="accent4"/>
                </a:solidFill>
              </a:rPr>
              <a:t>Aims of the Fund:</a:t>
            </a:r>
          </a:p>
          <a:p>
            <a:pPr lvl="1"/>
            <a:r>
              <a:rPr lang="en-GB" sz="2000">
                <a:solidFill>
                  <a:schemeClr val="accent6"/>
                </a:solidFill>
              </a:rPr>
              <a:t>To produce </a:t>
            </a:r>
            <a:r>
              <a:rPr lang="en-GB" sz="2000" b="1">
                <a:solidFill>
                  <a:schemeClr val="accent6"/>
                </a:solidFill>
              </a:rPr>
              <a:t>transdisciplinary</a:t>
            </a:r>
            <a:r>
              <a:rPr lang="en-GB" sz="2000">
                <a:solidFill>
                  <a:schemeClr val="accent6"/>
                </a:solidFill>
              </a:rPr>
              <a:t> research on dementia and employment where there are defined needs and currently knowledge or evidence gaps.</a:t>
            </a:r>
          </a:p>
          <a:p>
            <a:pPr marL="342900" lvl="1" indent="0">
              <a:buNone/>
            </a:pPr>
            <a:r>
              <a:rPr lang="en-GB">
                <a:solidFill>
                  <a:schemeClr val="accent6"/>
                </a:solidFill>
              </a:rPr>
              <a:t> </a:t>
            </a:r>
          </a:p>
          <a:p>
            <a:r>
              <a:rPr lang="en-GB" sz="2400" b="1">
                <a:solidFill>
                  <a:schemeClr val="accent4"/>
                </a:solidFill>
              </a:rPr>
              <a:t>Objectives of the Fund: </a:t>
            </a:r>
          </a:p>
          <a:p>
            <a:pPr lvl="1"/>
            <a:r>
              <a:rPr lang="en-GB" sz="2000">
                <a:solidFill>
                  <a:schemeClr val="accent6"/>
                </a:solidFill>
              </a:rPr>
              <a:t>To </a:t>
            </a:r>
            <a:r>
              <a:rPr lang="en-GB" sz="2000" b="1">
                <a:solidFill>
                  <a:schemeClr val="accent6"/>
                </a:solidFill>
              </a:rPr>
              <a:t>support early career researchers </a:t>
            </a:r>
            <a:r>
              <a:rPr lang="en-GB" sz="2000">
                <a:solidFill>
                  <a:schemeClr val="accent6"/>
                </a:solidFill>
              </a:rPr>
              <a:t>to develop their research careers in the area of dementia and employment. </a:t>
            </a:r>
          </a:p>
          <a:p>
            <a:pPr lvl="1"/>
            <a:r>
              <a:rPr lang="en-GB" sz="2000">
                <a:solidFill>
                  <a:schemeClr val="accent6"/>
                </a:solidFill>
              </a:rPr>
              <a:t>To </a:t>
            </a:r>
            <a:r>
              <a:rPr lang="en-GB" sz="2000" b="1">
                <a:solidFill>
                  <a:schemeClr val="accent6"/>
                </a:solidFill>
              </a:rPr>
              <a:t>inform and support dissemination of research findings </a:t>
            </a:r>
            <a:r>
              <a:rPr lang="en-GB" sz="2000">
                <a:solidFill>
                  <a:schemeClr val="accent6"/>
                </a:solidFill>
              </a:rPr>
              <a:t>that can be translated into real-world impact for those living with dementia and their family carers through policy and practice. </a:t>
            </a:r>
          </a:p>
          <a:p>
            <a:pPr lvl="1"/>
            <a:r>
              <a:rPr lang="en-GB" sz="2000">
                <a:solidFill>
                  <a:schemeClr val="accent6"/>
                </a:solidFill>
              </a:rPr>
              <a:t>To </a:t>
            </a:r>
            <a:r>
              <a:rPr lang="en-GB" sz="2000" b="1">
                <a:solidFill>
                  <a:schemeClr val="accent6"/>
                </a:solidFill>
              </a:rPr>
              <a:t>enable future funding bids </a:t>
            </a:r>
            <a:r>
              <a:rPr lang="en-GB" sz="2000">
                <a:solidFill>
                  <a:schemeClr val="accent6"/>
                </a:solidFill>
              </a:rPr>
              <a:t>and research projects to continue the pipeline of research in this topic area. </a:t>
            </a:r>
          </a:p>
          <a:p>
            <a:endParaRPr lang="en-GB"/>
          </a:p>
        </p:txBody>
      </p:sp>
    </p:spTree>
    <p:extLst>
      <p:ext uri="{BB962C8B-B14F-4D97-AF65-F5344CB8AC3E}">
        <p14:creationId xmlns:p14="http://schemas.microsoft.com/office/powerpoint/2010/main" val="2802064290"/>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2ECEF-98FC-6234-5828-69020CD45F9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BE48094-F9BD-BDAE-8E59-99E8014E93BF}"/>
              </a:ext>
            </a:extLst>
          </p:cNvPr>
          <p:cNvSpPr>
            <a:spLocks noGrp="1"/>
          </p:cNvSpPr>
          <p:nvPr>
            <p:ph type="title"/>
          </p:nvPr>
        </p:nvSpPr>
        <p:spPr>
          <a:xfrm>
            <a:off x="804975" y="521171"/>
            <a:ext cx="7455003" cy="714375"/>
          </a:xfrm>
        </p:spPr>
        <p:txBody>
          <a:bodyPr>
            <a:noAutofit/>
          </a:bodyPr>
          <a:lstStyle/>
          <a:p>
            <a:r>
              <a:rPr lang="en-GB"/>
              <a:t>Research Grant Fund – Priority Setting </a:t>
            </a:r>
          </a:p>
        </p:txBody>
      </p:sp>
      <p:sp>
        <p:nvSpPr>
          <p:cNvPr id="5" name="TextBox 4">
            <a:extLst>
              <a:ext uri="{FF2B5EF4-FFF2-40B4-BE49-F238E27FC236}">
                <a16:creationId xmlns:a16="http://schemas.microsoft.com/office/drawing/2014/main" id="{532DD5EC-8A0A-74AE-BE6E-D73F1D8F9A17}"/>
              </a:ext>
            </a:extLst>
          </p:cNvPr>
          <p:cNvSpPr txBox="1"/>
          <p:nvPr/>
        </p:nvSpPr>
        <p:spPr>
          <a:xfrm>
            <a:off x="844498" y="1432572"/>
            <a:ext cx="7375958" cy="4247317"/>
          </a:xfrm>
          <a:prstGeom prst="rect">
            <a:avLst/>
          </a:prstGeom>
          <a:noFill/>
        </p:spPr>
        <p:txBody>
          <a:bodyPr wrap="square">
            <a:spAutoFit/>
          </a:bodyPr>
          <a:lstStyle/>
          <a:p>
            <a:pPr marL="0" indent="0">
              <a:buNone/>
            </a:pPr>
            <a:r>
              <a:rPr lang="en-GB" b="1"/>
              <a:t>Priority research areas </a:t>
            </a:r>
          </a:p>
          <a:p>
            <a:pPr marL="0" indent="0">
              <a:buNone/>
            </a:pPr>
            <a:r>
              <a:rPr lang="en-GB">
                <a:solidFill>
                  <a:schemeClr val="accent6"/>
                </a:solidFill>
              </a:rPr>
              <a:t>The Working With Dementia Network Plus Research Grant Fund has been developed with insights from a priority-setting research project conducted by academics at the University of the West of Scotland. </a:t>
            </a:r>
          </a:p>
          <a:p>
            <a:pPr marL="0" indent="0">
              <a:buNone/>
            </a:pPr>
            <a:endParaRPr lang="en-GB">
              <a:solidFill>
                <a:schemeClr val="accent6"/>
              </a:solidFill>
            </a:endParaRPr>
          </a:p>
          <a:p>
            <a:pPr marL="0" indent="0">
              <a:buNone/>
            </a:pPr>
            <a:r>
              <a:rPr lang="en-GB">
                <a:solidFill>
                  <a:schemeClr val="accent6"/>
                </a:solidFill>
              </a:rPr>
              <a:t>This research study, using the Nominal Group Technique, conducted a series of focus groups with stakeholders to identify their priorities for improving the work-related experiences of people living with dementia and family carers. Focus groups were conducted with people living with dementia, carers, academics and researchers, policymakers and employers to gain broad insights and identify cross-cutting priorities. </a:t>
            </a:r>
          </a:p>
          <a:p>
            <a:pPr marL="0" indent="0">
              <a:buNone/>
            </a:pPr>
            <a:endParaRPr lang="en-GB">
              <a:solidFill>
                <a:schemeClr val="accent6"/>
              </a:solidFill>
            </a:endParaRPr>
          </a:p>
          <a:p>
            <a:pPr marL="0" indent="0">
              <a:buNone/>
            </a:pPr>
            <a:r>
              <a:rPr lang="en-GB">
                <a:solidFill>
                  <a:schemeClr val="accent6"/>
                </a:solidFill>
              </a:rPr>
              <a:t>The results of this priority-setting research have been used to inform the focus of this call for proposals, aligned to the Network’s themes of Work and Wellbeing, Inclusive workplaces, and Economic costs &amp; benefits. </a:t>
            </a:r>
          </a:p>
        </p:txBody>
      </p:sp>
    </p:spTree>
    <p:extLst>
      <p:ext uri="{BB962C8B-B14F-4D97-AF65-F5344CB8AC3E}">
        <p14:creationId xmlns:p14="http://schemas.microsoft.com/office/powerpoint/2010/main" val="3368985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6B2246-72FD-3DB7-2F04-61469C8F62E5}"/>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F19EBB08-982D-6F39-B364-7AB9193A5E32}"/>
              </a:ext>
            </a:extLst>
          </p:cNvPr>
          <p:cNvSpPr txBox="1"/>
          <p:nvPr/>
        </p:nvSpPr>
        <p:spPr>
          <a:xfrm>
            <a:off x="484632" y="643527"/>
            <a:ext cx="8961120" cy="1107996"/>
          </a:xfrm>
          <a:prstGeom prst="rect">
            <a:avLst/>
          </a:prstGeom>
          <a:noFill/>
        </p:spPr>
        <p:txBody>
          <a:bodyPr wrap="square">
            <a:spAutoFit/>
          </a:bodyPr>
          <a:lstStyle/>
          <a:p>
            <a:r>
              <a:rPr kumimoji="0" lang="en-US" sz="3300" b="0" i="0" u="none" strike="noStrike" kern="1200" cap="none" spc="0" normalizeH="0" baseline="0" noProof="0">
                <a:ln w="0"/>
                <a:solidFill>
                  <a:srgbClr val="1C9CD4"/>
                </a:solidFill>
                <a:effectLst>
                  <a:outerShdw blurRad="38100" dist="25400" dir="5400000" algn="ctr" rotWithShape="0">
                    <a:srgbClr val="6E747A">
                      <a:alpha val="43000"/>
                    </a:srgbClr>
                  </a:outerShdw>
                </a:effectLst>
                <a:uLnTx/>
                <a:uFillTx/>
                <a:latin typeface="Aptos Display" panose="02110004020202020204"/>
                <a:ea typeface="+mj-ea"/>
                <a:cs typeface="+mj-cs"/>
              </a:rPr>
              <a:t>Research Theme Priorities </a:t>
            </a:r>
            <a:br>
              <a:rPr kumimoji="0" lang="en-US" sz="3300" b="0" i="0" u="none" strike="noStrike" kern="1200" cap="none" spc="0" normalizeH="0" baseline="0" noProof="0">
                <a:ln w="0"/>
                <a:solidFill>
                  <a:srgbClr val="1C9CD4"/>
                </a:solidFill>
                <a:effectLst>
                  <a:outerShdw blurRad="38100" dist="25400" dir="5400000" algn="ctr" rotWithShape="0">
                    <a:srgbClr val="6E747A">
                      <a:alpha val="43000"/>
                    </a:srgbClr>
                  </a:outerShdw>
                </a:effectLst>
                <a:uLnTx/>
                <a:uFillTx/>
                <a:latin typeface="Aptos Display" panose="02110004020202020204"/>
                <a:ea typeface="+mj-ea"/>
                <a:cs typeface="+mj-cs"/>
              </a:rPr>
            </a:br>
            <a:r>
              <a:rPr kumimoji="0" lang="en-US" sz="3300" b="0" i="0" u="none" strike="noStrike" kern="1200" cap="none" spc="0" normalizeH="0" baseline="0" noProof="0">
                <a:ln w="0"/>
                <a:solidFill>
                  <a:srgbClr val="54266B"/>
                </a:solidFill>
                <a:effectLst>
                  <a:outerShdw blurRad="38100" dist="25400" dir="5400000" algn="ctr" rotWithShape="0">
                    <a:srgbClr val="6E747A">
                      <a:alpha val="43000"/>
                    </a:srgbClr>
                  </a:outerShdw>
                </a:effectLst>
                <a:uLnTx/>
                <a:uFillTx/>
                <a:latin typeface="Aptos Display" panose="02110004020202020204"/>
                <a:ea typeface="+mj-ea"/>
                <a:cs typeface="+mj-cs"/>
              </a:rPr>
              <a:t>Work and Wellbeing </a:t>
            </a:r>
            <a:endParaRPr lang="en-GB"/>
          </a:p>
        </p:txBody>
      </p:sp>
      <p:sp>
        <p:nvSpPr>
          <p:cNvPr id="10" name="TextBox 9">
            <a:extLst>
              <a:ext uri="{FF2B5EF4-FFF2-40B4-BE49-F238E27FC236}">
                <a16:creationId xmlns:a16="http://schemas.microsoft.com/office/drawing/2014/main" id="{7CD77245-1C22-2AAD-30DC-9B05081BAF5C}"/>
              </a:ext>
            </a:extLst>
          </p:cNvPr>
          <p:cNvSpPr txBox="1"/>
          <p:nvPr/>
        </p:nvSpPr>
        <p:spPr>
          <a:xfrm>
            <a:off x="484632" y="1859339"/>
            <a:ext cx="7763256"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a:solidFill>
                  <a:srgbClr val="1C9CD4"/>
                </a:solidFill>
              </a:rPr>
              <a:t>Research Priorities</a:t>
            </a:r>
          </a:p>
          <a:p>
            <a:pPr marL="285750" lvl="0" indent="-285750">
              <a:buFont typeface="Arial" panose="020B0604020202020204" pitchFamily="34" charset="0"/>
              <a:buChar char="•"/>
            </a:pPr>
            <a:r>
              <a:rPr lang="en-GB">
                <a:solidFill>
                  <a:schemeClr val="accent6"/>
                </a:solidFill>
              </a:rPr>
              <a:t>The impact of dementia on: </a:t>
            </a:r>
          </a:p>
          <a:p>
            <a:pPr marL="742950" lvl="1" indent="-285750">
              <a:buFont typeface="Courier New" panose="02070309020205020404" pitchFamily="49" charset="0"/>
              <a:buChar char="o"/>
            </a:pPr>
            <a:r>
              <a:rPr lang="en-GB">
                <a:solidFill>
                  <a:schemeClr val="accent6"/>
                </a:solidFill>
              </a:rPr>
              <a:t>Personhood and identity in the workplace </a:t>
            </a:r>
          </a:p>
          <a:p>
            <a:pPr marL="1200150" lvl="2" indent="-285750">
              <a:buFont typeface="Wingdings" panose="05000000000000000000" pitchFamily="2" charset="2"/>
              <a:buChar char="§"/>
            </a:pPr>
            <a:r>
              <a:rPr lang="en-GB">
                <a:solidFill>
                  <a:schemeClr val="accent6"/>
                </a:solidFill>
              </a:rPr>
              <a:t>This may include a focus on career transitions and pathways for those living with dementia or caring for someone with dementia </a:t>
            </a:r>
          </a:p>
          <a:p>
            <a:pPr marL="742950" lvl="1" indent="-285750">
              <a:buFont typeface="Courier New" panose="02070309020205020404" pitchFamily="49" charset="0"/>
              <a:buChar char="o"/>
            </a:pPr>
            <a:r>
              <a:rPr lang="en-GB">
                <a:solidFill>
                  <a:schemeClr val="accent6"/>
                </a:solidFill>
              </a:rPr>
              <a:t>Agency and employment-related decision-making  </a:t>
            </a:r>
          </a:p>
          <a:p>
            <a:pPr marL="742950" lvl="1" indent="-285750">
              <a:buFont typeface="Courier New" panose="02070309020205020404" pitchFamily="49" charset="0"/>
              <a:buChar char="o"/>
            </a:pPr>
            <a:r>
              <a:rPr lang="en-GB">
                <a:solidFill>
                  <a:schemeClr val="accent6"/>
                </a:solidFill>
              </a:rPr>
              <a:t>Mental health and social interaction in the workplace </a:t>
            </a:r>
          </a:p>
          <a:p>
            <a:pPr marL="285750" lvl="0" indent="-285750">
              <a:buFont typeface="Arial" panose="020B0604020202020204" pitchFamily="34" charset="0"/>
              <a:buChar char="•"/>
            </a:pPr>
            <a:endParaRPr lang="en-GB">
              <a:solidFill>
                <a:schemeClr val="accent6"/>
              </a:solidFill>
            </a:endParaRPr>
          </a:p>
          <a:p>
            <a:pPr marL="285750" lvl="0" indent="-285750">
              <a:buFont typeface="Arial" panose="020B0604020202020204" pitchFamily="34" charset="0"/>
              <a:buChar char="•"/>
            </a:pPr>
            <a:r>
              <a:rPr lang="en-GB">
                <a:solidFill>
                  <a:schemeClr val="accent6"/>
                </a:solidFill>
              </a:rPr>
              <a:t>Pre &amp; post-diagnostic support for employment</a:t>
            </a:r>
          </a:p>
          <a:p>
            <a:pPr marL="742950" lvl="1" indent="-285750">
              <a:buFont typeface="Wingdings" panose="05000000000000000000" pitchFamily="2" charset="2"/>
              <a:buChar char="§"/>
            </a:pPr>
            <a:r>
              <a:rPr lang="en-GB">
                <a:solidFill>
                  <a:schemeClr val="accent6"/>
                </a:solidFill>
              </a:rPr>
              <a:t>This may include a focus on current or proposed guidance, knowledge, and links with employers or employment services </a:t>
            </a:r>
          </a:p>
        </p:txBody>
      </p:sp>
    </p:spTree>
    <p:extLst>
      <p:ext uri="{BB962C8B-B14F-4D97-AF65-F5344CB8AC3E}">
        <p14:creationId xmlns:p14="http://schemas.microsoft.com/office/powerpoint/2010/main" val="41471242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DD63E2-6CB7-6FBD-FDD6-CF60E7431F9A}"/>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C150B212-8C3D-FDA6-36B8-9819D00928B3}"/>
              </a:ext>
            </a:extLst>
          </p:cNvPr>
          <p:cNvSpPr txBox="1"/>
          <p:nvPr/>
        </p:nvSpPr>
        <p:spPr>
          <a:xfrm>
            <a:off x="489204" y="634383"/>
            <a:ext cx="7626096" cy="1107996"/>
          </a:xfrm>
          <a:prstGeom prst="rect">
            <a:avLst/>
          </a:prstGeom>
          <a:noFill/>
        </p:spPr>
        <p:txBody>
          <a:bodyPr wrap="square">
            <a:spAutoFit/>
          </a:bodyPr>
          <a:lstStyle/>
          <a:p>
            <a:r>
              <a:rPr kumimoji="0" lang="en-US" sz="3300" b="0" i="0" u="none" strike="noStrike" kern="1200" cap="none" spc="0" normalizeH="0" baseline="0" noProof="0">
                <a:ln w="0"/>
                <a:solidFill>
                  <a:srgbClr val="1C9CD4"/>
                </a:solidFill>
                <a:effectLst>
                  <a:outerShdw blurRad="38100" dist="25400" dir="5400000" algn="ctr" rotWithShape="0">
                    <a:srgbClr val="6E747A">
                      <a:alpha val="43000"/>
                    </a:srgbClr>
                  </a:outerShdw>
                </a:effectLst>
                <a:uLnTx/>
                <a:uFillTx/>
                <a:latin typeface="Aptos Display" panose="02110004020202020204"/>
                <a:ea typeface="+mj-ea"/>
                <a:cs typeface="+mj-cs"/>
              </a:rPr>
              <a:t>Research Theme Priorities </a:t>
            </a:r>
            <a:br>
              <a:rPr kumimoji="0" lang="en-US" sz="3300" b="0" i="0" u="none" strike="noStrike" kern="1200" cap="none" spc="0" normalizeH="0" baseline="0" noProof="0">
                <a:ln w="0"/>
                <a:solidFill>
                  <a:srgbClr val="1C9CD4"/>
                </a:solidFill>
                <a:effectLst>
                  <a:outerShdw blurRad="38100" dist="25400" dir="5400000" algn="ctr" rotWithShape="0">
                    <a:srgbClr val="6E747A">
                      <a:alpha val="43000"/>
                    </a:srgbClr>
                  </a:outerShdw>
                </a:effectLst>
                <a:uLnTx/>
                <a:uFillTx/>
                <a:latin typeface="Aptos Display" panose="02110004020202020204"/>
                <a:ea typeface="+mj-ea"/>
                <a:cs typeface="+mj-cs"/>
              </a:rPr>
            </a:br>
            <a:r>
              <a:rPr kumimoji="0" lang="en-US" sz="3300" b="0" i="0" u="none" strike="noStrike" kern="1200" cap="none" spc="0" normalizeH="0" baseline="0" noProof="0">
                <a:ln w="0"/>
                <a:solidFill>
                  <a:srgbClr val="54266B"/>
                </a:solidFill>
                <a:effectLst>
                  <a:outerShdw blurRad="38100" dist="25400" dir="5400000" algn="ctr" rotWithShape="0">
                    <a:srgbClr val="6E747A">
                      <a:alpha val="43000"/>
                    </a:srgbClr>
                  </a:outerShdw>
                </a:effectLst>
                <a:uLnTx/>
                <a:uFillTx/>
                <a:latin typeface="Aptos Display" panose="02110004020202020204"/>
                <a:ea typeface="+mj-ea"/>
                <a:cs typeface="+mj-cs"/>
              </a:rPr>
              <a:t>Inclusive Workplaces </a:t>
            </a:r>
            <a:endParaRPr lang="en-GB"/>
          </a:p>
        </p:txBody>
      </p:sp>
      <p:sp>
        <p:nvSpPr>
          <p:cNvPr id="10" name="TextBox 9">
            <a:extLst>
              <a:ext uri="{FF2B5EF4-FFF2-40B4-BE49-F238E27FC236}">
                <a16:creationId xmlns:a16="http://schemas.microsoft.com/office/drawing/2014/main" id="{11F6F2F7-EAAB-2D94-EC7E-FE3737592886}"/>
              </a:ext>
            </a:extLst>
          </p:cNvPr>
          <p:cNvSpPr txBox="1"/>
          <p:nvPr/>
        </p:nvSpPr>
        <p:spPr>
          <a:xfrm>
            <a:off x="489204" y="1976301"/>
            <a:ext cx="7447788"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a:solidFill>
                  <a:srgbClr val="1C9CD4"/>
                </a:solidFill>
              </a:rPr>
              <a:t>Research Priorities</a:t>
            </a:r>
          </a:p>
          <a:p>
            <a:pPr marL="285750" lvl="0" indent="-285750">
              <a:buFont typeface="Arial" panose="020B0604020202020204" pitchFamily="34" charset="0"/>
              <a:buChar char="•"/>
            </a:pPr>
            <a:r>
              <a:rPr lang="en-GB">
                <a:solidFill>
                  <a:schemeClr val="accent6"/>
                </a:solidFill>
              </a:rPr>
              <a:t>Individualised assessment, adjustments and flexibility </a:t>
            </a:r>
          </a:p>
          <a:p>
            <a:pPr marL="285750" lvl="0" indent="-285750">
              <a:buFont typeface="Arial" panose="020B0604020202020204" pitchFamily="34" charset="0"/>
              <a:buChar char="•"/>
            </a:pPr>
            <a:r>
              <a:rPr lang="en-GB">
                <a:solidFill>
                  <a:schemeClr val="accent6"/>
                </a:solidFill>
              </a:rPr>
              <a:t>Education, training, awareness-raising and de-stigmatisation </a:t>
            </a:r>
          </a:p>
          <a:p>
            <a:pPr marL="285750" lvl="0" indent="-285750">
              <a:buFont typeface="Arial" panose="020B0604020202020204" pitchFamily="34" charset="0"/>
              <a:buChar char="•"/>
            </a:pPr>
            <a:r>
              <a:rPr lang="en-GB">
                <a:solidFill>
                  <a:schemeClr val="accent6"/>
                </a:solidFill>
              </a:rPr>
              <a:t>Workplace policy, guidance, and practical support and signposting </a:t>
            </a:r>
          </a:p>
          <a:p>
            <a:pPr marL="285750" lvl="0" indent="-285750">
              <a:buFont typeface="Arial" panose="020B0604020202020204" pitchFamily="34" charset="0"/>
              <a:buChar char="•"/>
            </a:pPr>
            <a:r>
              <a:rPr lang="en-GB">
                <a:solidFill>
                  <a:schemeClr val="accent6"/>
                </a:solidFill>
              </a:rPr>
              <a:t>Workplace initiatives </a:t>
            </a:r>
          </a:p>
          <a:p>
            <a:pPr marL="285750" lvl="0" indent="-285750">
              <a:buFont typeface="Arial" panose="020B0604020202020204" pitchFamily="34" charset="0"/>
              <a:buChar char="•"/>
            </a:pPr>
            <a:r>
              <a:rPr lang="en-GB">
                <a:solidFill>
                  <a:schemeClr val="accent6"/>
                </a:solidFill>
              </a:rPr>
              <a:t>Person-centred and empathetic workplace cultures </a:t>
            </a:r>
          </a:p>
          <a:p>
            <a:pPr marL="742950" lvl="1" indent="-285750">
              <a:buFont typeface="Arial" panose="020B0604020202020204" pitchFamily="34" charset="0"/>
              <a:buChar char="•"/>
            </a:pPr>
            <a:r>
              <a:rPr lang="en-GB">
                <a:solidFill>
                  <a:schemeClr val="accent6"/>
                </a:solidFill>
              </a:rPr>
              <a:t>This may include a focus on either/or management structures, peer-to-peer dynamics, organisational or sector-based networks </a:t>
            </a:r>
          </a:p>
        </p:txBody>
      </p:sp>
    </p:spTree>
    <p:extLst>
      <p:ext uri="{BB962C8B-B14F-4D97-AF65-F5344CB8AC3E}">
        <p14:creationId xmlns:p14="http://schemas.microsoft.com/office/powerpoint/2010/main" val="16835349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EEE6E-6FB7-913C-33A5-65A4C2DF39FF}"/>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54B9BD8E-DEC2-A05F-956C-6A79DA98642A}"/>
              </a:ext>
            </a:extLst>
          </p:cNvPr>
          <p:cNvSpPr txBox="1"/>
          <p:nvPr/>
        </p:nvSpPr>
        <p:spPr>
          <a:xfrm>
            <a:off x="489204" y="634383"/>
            <a:ext cx="7626096" cy="1107996"/>
          </a:xfrm>
          <a:prstGeom prst="rect">
            <a:avLst/>
          </a:prstGeom>
          <a:noFill/>
        </p:spPr>
        <p:txBody>
          <a:bodyPr wrap="square">
            <a:spAutoFit/>
          </a:bodyPr>
          <a:lstStyle/>
          <a:p>
            <a:r>
              <a:rPr kumimoji="0" lang="en-US" sz="3300" b="0" i="0" u="none" strike="noStrike" kern="1200" cap="none" spc="0" normalizeH="0" baseline="0" noProof="0">
                <a:ln w="0"/>
                <a:solidFill>
                  <a:srgbClr val="1C9CD4"/>
                </a:solidFill>
                <a:effectLst>
                  <a:outerShdw blurRad="38100" dist="25400" dir="5400000" algn="ctr" rotWithShape="0">
                    <a:srgbClr val="6E747A">
                      <a:alpha val="43000"/>
                    </a:srgbClr>
                  </a:outerShdw>
                </a:effectLst>
                <a:uLnTx/>
                <a:uFillTx/>
                <a:latin typeface="Aptos Display" panose="02110004020202020204"/>
                <a:ea typeface="+mj-ea"/>
                <a:cs typeface="+mj-cs"/>
              </a:rPr>
              <a:t>Research Theme Priorities </a:t>
            </a:r>
            <a:br>
              <a:rPr kumimoji="0" lang="en-US" sz="3300" b="0" i="0" u="none" strike="noStrike" kern="1200" cap="none" spc="0" normalizeH="0" baseline="0" noProof="0">
                <a:ln w="0"/>
                <a:solidFill>
                  <a:srgbClr val="1C9CD4"/>
                </a:solidFill>
                <a:effectLst>
                  <a:outerShdw blurRad="38100" dist="25400" dir="5400000" algn="ctr" rotWithShape="0">
                    <a:srgbClr val="6E747A">
                      <a:alpha val="43000"/>
                    </a:srgbClr>
                  </a:outerShdw>
                </a:effectLst>
                <a:uLnTx/>
                <a:uFillTx/>
                <a:latin typeface="Aptos Display" panose="02110004020202020204"/>
                <a:ea typeface="+mj-ea"/>
                <a:cs typeface="+mj-cs"/>
              </a:rPr>
            </a:br>
            <a:r>
              <a:rPr kumimoji="0" lang="en-US" sz="3300" b="0" i="0" u="none" strike="noStrike" kern="1200" cap="none" spc="0" normalizeH="0" baseline="0" noProof="0">
                <a:ln w="0"/>
                <a:solidFill>
                  <a:srgbClr val="54266B"/>
                </a:solidFill>
                <a:effectLst>
                  <a:outerShdw blurRad="38100" dist="25400" dir="5400000" algn="ctr" rotWithShape="0">
                    <a:srgbClr val="6E747A">
                      <a:alpha val="43000"/>
                    </a:srgbClr>
                  </a:outerShdw>
                </a:effectLst>
                <a:uLnTx/>
                <a:uFillTx/>
                <a:latin typeface="Aptos Display" panose="02110004020202020204"/>
                <a:ea typeface="+mj-ea"/>
                <a:cs typeface="+mj-cs"/>
              </a:rPr>
              <a:t>Economic Costs &amp; Benefits </a:t>
            </a:r>
            <a:endParaRPr lang="en-GB"/>
          </a:p>
        </p:txBody>
      </p:sp>
      <p:sp>
        <p:nvSpPr>
          <p:cNvPr id="10" name="TextBox 9">
            <a:extLst>
              <a:ext uri="{FF2B5EF4-FFF2-40B4-BE49-F238E27FC236}">
                <a16:creationId xmlns:a16="http://schemas.microsoft.com/office/drawing/2014/main" id="{04795EC1-B3F5-BBE9-E721-941F8D680093}"/>
              </a:ext>
            </a:extLst>
          </p:cNvPr>
          <p:cNvSpPr txBox="1"/>
          <p:nvPr/>
        </p:nvSpPr>
        <p:spPr>
          <a:xfrm>
            <a:off x="489204" y="1894005"/>
            <a:ext cx="8033004" cy="40626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a:solidFill>
                  <a:srgbClr val="1C9CD4"/>
                </a:solidFill>
              </a:rPr>
              <a:t>Research Priorities</a:t>
            </a:r>
          </a:p>
          <a:p>
            <a:pPr marL="285750" lvl="0" indent="-285750">
              <a:buFont typeface="Arial" panose="020B0604020202020204" pitchFamily="34" charset="0"/>
              <a:buChar char="•"/>
            </a:pPr>
            <a:r>
              <a:rPr lang="en-GB" sz="1600" b="1">
                <a:solidFill>
                  <a:schemeClr val="accent6"/>
                </a:solidFill>
              </a:rPr>
              <a:t>Individual and family finances,</a:t>
            </a:r>
            <a:r>
              <a:rPr lang="en-GB" sz="1600">
                <a:solidFill>
                  <a:schemeClr val="accent6"/>
                </a:solidFill>
              </a:rPr>
              <a:t> as it related to:</a:t>
            </a:r>
          </a:p>
          <a:p>
            <a:pPr marL="742950" lvl="1" indent="-285750">
              <a:buFont typeface="Arial" panose="020B0604020202020204" pitchFamily="34" charset="0"/>
              <a:buChar char="•"/>
            </a:pPr>
            <a:r>
              <a:rPr lang="en-GB" sz="1600">
                <a:solidFill>
                  <a:schemeClr val="accent6"/>
                </a:solidFill>
              </a:rPr>
              <a:t>Household income needs, challenges, changes </a:t>
            </a:r>
          </a:p>
          <a:p>
            <a:pPr marL="742950" lvl="1" indent="-285750">
              <a:buFont typeface="Arial" panose="020B0604020202020204" pitchFamily="34" charset="0"/>
              <a:buChar char="•"/>
            </a:pPr>
            <a:r>
              <a:rPr lang="en-GB" sz="1600">
                <a:solidFill>
                  <a:schemeClr val="accent6"/>
                </a:solidFill>
              </a:rPr>
              <a:t>Pensions </a:t>
            </a:r>
          </a:p>
          <a:p>
            <a:pPr marL="742950" lvl="1" indent="-285750">
              <a:buFont typeface="Arial" panose="020B0604020202020204" pitchFamily="34" charset="0"/>
              <a:buChar char="•"/>
            </a:pPr>
            <a:r>
              <a:rPr lang="en-GB" sz="1600">
                <a:solidFill>
                  <a:schemeClr val="accent6"/>
                </a:solidFill>
              </a:rPr>
              <a:t>Benefits </a:t>
            </a:r>
          </a:p>
          <a:p>
            <a:pPr marL="285750" lvl="0" indent="-285750">
              <a:buFont typeface="Arial" panose="020B0604020202020204" pitchFamily="34" charset="0"/>
              <a:buChar char="•"/>
            </a:pPr>
            <a:r>
              <a:rPr lang="en-GB" sz="1600" b="1">
                <a:solidFill>
                  <a:schemeClr val="accent6"/>
                </a:solidFill>
              </a:rPr>
              <a:t>Organisational economics, </a:t>
            </a:r>
            <a:r>
              <a:rPr lang="en-GB" sz="1600">
                <a:solidFill>
                  <a:schemeClr val="accent6"/>
                </a:solidFill>
              </a:rPr>
              <a:t>as it relates to: </a:t>
            </a:r>
          </a:p>
          <a:p>
            <a:pPr marL="742950" lvl="1" indent="-285750">
              <a:buFont typeface="Arial" panose="020B0604020202020204" pitchFamily="34" charset="0"/>
              <a:buChar char="•"/>
            </a:pPr>
            <a:r>
              <a:rPr lang="en-GB" sz="1600">
                <a:solidFill>
                  <a:schemeClr val="accent6"/>
                </a:solidFill>
              </a:rPr>
              <a:t>Recruitment and retention</a:t>
            </a:r>
          </a:p>
          <a:p>
            <a:pPr marL="742950" lvl="1" indent="-285750">
              <a:buFont typeface="Arial" panose="020B0604020202020204" pitchFamily="34" charset="0"/>
              <a:buChar char="•"/>
            </a:pPr>
            <a:r>
              <a:rPr lang="en-GB" sz="1600">
                <a:solidFill>
                  <a:schemeClr val="accent6"/>
                </a:solidFill>
              </a:rPr>
              <a:t>Cost-effectiveness for implementation of inclusive practices </a:t>
            </a:r>
          </a:p>
          <a:p>
            <a:pPr marL="742950" lvl="1" indent="-285750">
              <a:buFont typeface="Arial" panose="020B0604020202020204" pitchFamily="34" charset="0"/>
              <a:buChar char="•"/>
            </a:pPr>
            <a:r>
              <a:rPr lang="en-GB" sz="1600">
                <a:solidFill>
                  <a:schemeClr val="accent6"/>
                </a:solidFill>
              </a:rPr>
              <a:t>Capacity building and retention of institutional knowledge </a:t>
            </a:r>
          </a:p>
          <a:p>
            <a:pPr marL="285750" lvl="0" indent="-285750">
              <a:buFont typeface="Arial" panose="020B0604020202020204" pitchFamily="34" charset="0"/>
              <a:buChar char="•"/>
            </a:pPr>
            <a:r>
              <a:rPr lang="en-GB" sz="1600" b="1">
                <a:solidFill>
                  <a:schemeClr val="accent6"/>
                </a:solidFill>
              </a:rPr>
              <a:t>Societal economics, </a:t>
            </a:r>
            <a:r>
              <a:rPr lang="en-GB" sz="1600">
                <a:solidFill>
                  <a:schemeClr val="accent6"/>
                </a:solidFill>
              </a:rPr>
              <a:t>as it relates to:</a:t>
            </a:r>
          </a:p>
          <a:p>
            <a:pPr marL="742950" lvl="1" indent="-285750">
              <a:buFont typeface="Arial" panose="020B0604020202020204" pitchFamily="34" charset="0"/>
              <a:buChar char="•"/>
            </a:pPr>
            <a:r>
              <a:rPr lang="en-GB" sz="1600">
                <a:solidFill>
                  <a:schemeClr val="accent6"/>
                </a:solidFill>
              </a:rPr>
              <a:t>Demographic and macro-economic trends or data gaps on those of working-age with dementia and carers of those living with dementia </a:t>
            </a:r>
          </a:p>
          <a:p>
            <a:pPr marL="742950" lvl="1" indent="-285750">
              <a:buFont typeface="Arial" panose="020B0604020202020204" pitchFamily="34" charset="0"/>
              <a:buChar char="•"/>
            </a:pPr>
            <a:r>
              <a:rPr lang="en-GB" sz="1600">
                <a:solidFill>
                  <a:schemeClr val="accent6"/>
                </a:solidFill>
              </a:rPr>
              <a:t>Policy and legal frameworks </a:t>
            </a:r>
          </a:p>
          <a:p>
            <a:pPr marL="742950" lvl="1" indent="-285750">
              <a:buFont typeface="Arial" panose="020B0604020202020204" pitchFamily="34" charset="0"/>
              <a:buChar char="•"/>
            </a:pPr>
            <a:r>
              <a:rPr lang="en-GB" sz="1600">
                <a:solidFill>
                  <a:schemeClr val="accent6"/>
                </a:solidFill>
              </a:rPr>
              <a:t>Employability infrastructure, such as available funding for employers, existing schemes for workplace inclusion, and interconnection between employers, social and health services</a:t>
            </a:r>
          </a:p>
        </p:txBody>
      </p:sp>
    </p:spTree>
    <p:extLst>
      <p:ext uri="{BB962C8B-B14F-4D97-AF65-F5344CB8AC3E}">
        <p14:creationId xmlns:p14="http://schemas.microsoft.com/office/powerpoint/2010/main" val="23119022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7C4FFC-B866-B788-EC22-641D522D668C}"/>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EE93CC6C-1DA0-912D-7D86-4FD4D88ACAEE}"/>
              </a:ext>
            </a:extLst>
          </p:cNvPr>
          <p:cNvSpPr txBox="1"/>
          <p:nvPr/>
        </p:nvSpPr>
        <p:spPr>
          <a:xfrm>
            <a:off x="489204" y="634383"/>
            <a:ext cx="7626096" cy="877163"/>
          </a:xfrm>
          <a:prstGeom prst="rect">
            <a:avLst/>
          </a:prstGeom>
          <a:noFill/>
        </p:spPr>
        <p:txBody>
          <a:bodyPr wrap="square">
            <a:spAutoFit/>
          </a:bodyPr>
          <a:lstStyle/>
          <a:p>
            <a:r>
              <a:rPr kumimoji="0" lang="en-US" sz="3300" b="1" i="0" u="none" strike="noStrike" kern="1200" cap="none" spc="0" normalizeH="0" baseline="0" noProof="0">
                <a:ln w="0"/>
                <a:solidFill>
                  <a:srgbClr val="1C9CD4"/>
                </a:solidFill>
                <a:effectLst>
                  <a:outerShdw blurRad="38100" dist="25400" dir="5400000" algn="ctr" rotWithShape="0">
                    <a:srgbClr val="6E747A">
                      <a:alpha val="43000"/>
                    </a:srgbClr>
                  </a:outerShdw>
                </a:effectLst>
                <a:uLnTx/>
                <a:uFillTx/>
                <a:latin typeface="Aptos Display" panose="02110004020202020204"/>
                <a:ea typeface="+mj-ea"/>
                <a:cs typeface="+mj-cs"/>
              </a:rPr>
              <a:t>Cross-cutting priorities</a:t>
            </a:r>
            <a:br>
              <a:rPr kumimoji="0" lang="en-US" sz="3300" b="0" i="0" u="none" strike="noStrike" kern="1200" cap="none" spc="0" normalizeH="0" baseline="0" noProof="0">
                <a:ln w="0"/>
                <a:solidFill>
                  <a:srgbClr val="1C9CD4"/>
                </a:solidFill>
                <a:effectLst>
                  <a:outerShdw blurRad="38100" dist="25400" dir="5400000" algn="ctr" rotWithShape="0">
                    <a:srgbClr val="6E747A">
                      <a:alpha val="43000"/>
                    </a:srgbClr>
                  </a:outerShdw>
                </a:effectLst>
                <a:uLnTx/>
                <a:uFillTx/>
                <a:latin typeface="Aptos Display" panose="02110004020202020204"/>
                <a:ea typeface="+mj-ea"/>
                <a:cs typeface="+mj-cs"/>
              </a:rPr>
            </a:br>
            <a:endParaRPr lang="en-GB"/>
          </a:p>
        </p:txBody>
      </p:sp>
      <p:sp>
        <p:nvSpPr>
          <p:cNvPr id="10" name="TextBox 9">
            <a:extLst>
              <a:ext uri="{FF2B5EF4-FFF2-40B4-BE49-F238E27FC236}">
                <a16:creationId xmlns:a16="http://schemas.microsoft.com/office/drawing/2014/main" id="{4878F1F2-660E-0384-3973-1458B59B26A1}"/>
              </a:ext>
            </a:extLst>
          </p:cNvPr>
          <p:cNvSpPr txBox="1"/>
          <p:nvPr/>
        </p:nvSpPr>
        <p:spPr>
          <a:xfrm>
            <a:off x="555498" y="1372797"/>
            <a:ext cx="8099298" cy="47859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n w="0"/>
                <a:solidFill>
                  <a:srgbClr val="54266B"/>
                </a:solidFill>
                <a:effectLst>
                  <a:outerShdw blurRad="38100" dist="25400" dir="5400000" algn="ctr" rotWithShape="0">
                    <a:srgbClr val="6E747A">
                      <a:alpha val="43000"/>
                    </a:srgbClr>
                  </a:outerShdw>
                </a:effectLst>
                <a:latin typeface="Aptos Display" panose="02110004020202020204"/>
                <a:ea typeface="+mj-ea"/>
                <a:cs typeface="+mj-cs"/>
              </a:rPr>
              <a:t>All applications should also ensure they have considered and demonstrate alignment with the following cross-cutting priorities:</a:t>
            </a:r>
          </a:p>
          <a:p>
            <a:endParaRPr lang="en-GB" sz="1400"/>
          </a:p>
          <a:p>
            <a:r>
              <a:rPr lang="en-GB" sz="1500" b="1"/>
              <a:t>Focus and stakeholder involvement </a:t>
            </a:r>
          </a:p>
          <a:p>
            <a:pPr marL="285750" indent="-285750">
              <a:buFont typeface="Arial" panose="020B0604020202020204" pitchFamily="34" charset="0"/>
              <a:buChar char="•"/>
            </a:pPr>
            <a:r>
              <a:rPr lang="en-GB" sz="1500">
                <a:solidFill>
                  <a:schemeClr val="accent6"/>
                </a:solidFill>
              </a:rPr>
              <a:t>Focus of research on those who are living with dementia and/or carers of those living with dementia.</a:t>
            </a:r>
          </a:p>
          <a:p>
            <a:pPr marL="285750" indent="-285750">
              <a:buFont typeface="Arial" panose="020B0604020202020204" pitchFamily="34" charset="0"/>
              <a:buChar char="•"/>
            </a:pPr>
            <a:r>
              <a:rPr lang="en-GB" sz="1500">
                <a:solidFill>
                  <a:schemeClr val="accent6"/>
                </a:solidFill>
              </a:rPr>
              <a:t>Evidence of engagement with stakeholders in the design and/or delivery of the research, such as relevant community groups, employers or employment organisations, social and health services, and those with lived experience.</a:t>
            </a:r>
          </a:p>
          <a:p>
            <a:endParaRPr lang="en-GB" sz="1500">
              <a:solidFill>
                <a:schemeClr val="accent6"/>
              </a:solidFill>
            </a:endParaRPr>
          </a:p>
          <a:p>
            <a:r>
              <a:rPr lang="en-GB" sz="1500" b="1"/>
              <a:t>Justice, Equity, Diversity and Inclusion </a:t>
            </a:r>
            <a:endParaRPr lang="en-GB" sz="1500">
              <a:solidFill>
                <a:schemeClr val="accent6"/>
              </a:solidFill>
            </a:endParaRPr>
          </a:p>
          <a:p>
            <a:pPr marL="285750" indent="-285750">
              <a:buFont typeface="Arial" panose="020B0604020202020204" pitchFamily="34" charset="0"/>
              <a:buChar char="•"/>
            </a:pPr>
            <a:r>
              <a:rPr lang="en-GB" sz="1500">
                <a:solidFill>
                  <a:schemeClr val="accent6"/>
                </a:solidFill>
              </a:rPr>
              <a:t>Highlighting experiences of different employment types, considering varying organisation types, sizes, sectors as well as those who are self-employed, contract workers, lone workers or remote workers.</a:t>
            </a:r>
          </a:p>
          <a:p>
            <a:pPr marL="285750" indent="-285750">
              <a:buFont typeface="Arial" panose="020B0604020202020204" pitchFamily="34" charset="0"/>
              <a:buChar char="•"/>
            </a:pPr>
            <a:r>
              <a:rPr lang="en-GB" sz="1500">
                <a:solidFill>
                  <a:schemeClr val="accent6"/>
                </a:solidFill>
              </a:rPr>
              <a:t>Support new insights that promote justice, equity, diversity and inclusion through a focus on the context-specific intersectional needs and barriers of under-represented and minority groups within society and within existing research literature. </a:t>
            </a:r>
          </a:p>
          <a:p>
            <a:pPr marL="742950" lvl="1" indent="-285750">
              <a:buFont typeface="Arial" panose="020B0604020202020204" pitchFamily="34" charset="0"/>
              <a:buChar char="•"/>
            </a:pPr>
            <a:r>
              <a:rPr lang="en-GB" sz="1500">
                <a:solidFill>
                  <a:schemeClr val="accent6"/>
                </a:solidFill>
              </a:rPr>
              <a:t>This may include a focus on gender, age, socio-economic status, race and ethnicity, comorbidities and disability, sexual orientation, rural and urban disparities, and experiences related to more rare forms of dementia. </a:t>
            </a:r>
          </a:p>
        </p:txBody>
      </p:sp>
    </p:spTree>
    <p:extLst>
      <p:ext uri="{BB962C8B-B14F-4D97-AF65-F5344CB8AC3E}">
        <p14:creationId xmlns:p14="http://schemas.microsoft.com/office/powerpoint/2010/main" val="13391371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6BF51-9072-3DBC-4A7C-5524539C95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812F00-0B1F-2184-76AF-259A8C452A39}"/>
              </a:ext>
            </a:extLst>
          </p:cNvPr>
          <p:cNvSpPr>
            <a:spLocks noGrp="1"/>
          </p:cNvSpPr>
          <p:nvPr>
            <p:ph type="title"/>
          </p:nvPr>
        </p:nvSpPr>
        <p:spPr>
          <a:xfrm>
            <a:off x="251103" y="2035941"/>
            <a:ext cx="4532352" cy="2321719"/>
          </a:xfrm>
        </p:spPr>
        <p:txBody>
          <a:bodyPr/>
          <a:lstStyle/>
          <a:p>
            <a:r>
              <a:rPr lang="en-GB"/>
              <a:t>3. Application &amp; review process</a:t>
            </a:r>
          </a:p>
        </p:txBody>
      </p:sp>
    </p:spTree>
    <p:extLst>
      <p:ext uri="{BB962C8B-B14F-4D97-AF65-F5344CB8AC3E}">
        <p14:creationId xmlns:p14="http://schemas.microsoft.com/office/powerpoint/2010/main" val="29493948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8126B446-5324-4536-C7D4-F2062418EE5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04CB86C-DFEA-46D8-B01A-1674BC1DDC48}"/>
              </a:ext>
            </a:extLst>
          </p:cNvPr>
          <p:cNvSpPr>
            <a:spLocks noGrp="1"/>
          </p:cNvSpPr>
          <p:nvPr>
            <p:ph type="title"/>
          </p:nvPr>
        </p:nvSpPr>
        <p:spPr>
          <a:xfrm>
            <a:off x="600860" y="576035"/>
            <a:ext cx="7455003" cy="714375"/>
          </a:xfrm>
        </p:spPr>
        <p:txBody>
          <a:bodyPr>
            <a:noAutofit/>
          </a:bodyPr>
          <a:lstStyle/>
          <a:p>
            <a:r>
              <a:rPr lang="en-GB"/>
              <a:t>Research Grant Fund – Key information</a:t>
            </a:r>
          </a:p>
        </p:txBody>
      </p:sp>
      <p:sp>
        <p:nvSpPr>
          <p:cNvPr id="4" name="Text Placeholder 3">
            <a:extLst>
              <a:ext uri="{FF2B5EF4-FFF2-40B4-BE49-F238E27FC236}">
                <a16:creationId xmlns:a16="http://schemas.microsoft.com/office/drawing/2014/main" id="{5AD1D5B7-E2BE-F2A3-E176-06554C07AEE6}"/>
              </a:ext>
            </a:extLst>
          </p:cNvPr>
          <p:cNvSpPr>
            <a:spLocks noGrp="1"/>
          </p:cNvSpPr>
          <p:nvPr>
            <p:ph type="body" sz="half" idx="1"/>
          </p:nvPr>
        </p:nvSpPr>
        <p:spPr>
          <a:xfrm>
            <a:off x="674013" y="1290410"/>
            <a:ext cx="8050362" cy="4906345"/>
          </a:xfrm>
        </p:spPr>
        <p:txBody>
          <a:bodyPr vert="horz" lIns="91440" tIns="45720" rIns="91440" bIns="45720" rtlCol="0" anchor="t">
            <a:normAutofit fontScale="47500" lnSpcReduction="20000"/>
          </a:bodyPr>
          <a:lstStyle/>
          <a:p>
            <a:pPr>
              <a:lnSpc>
                <a:spcPct val="110000"/>
              </a:lnSpc>
            </a:pPr>
            <a:r>
              <a:rPr lang="en-GB" sz="3800" b="1">
                <a:solidFill>
                  <a:schemeClr val="accent4"/>
                </a:solidFill>
              </a:rPr>
              <a:t>Eligibility</a:t>
            </a:r>
          </a:p>
          <a:p>
            <a:pPr lvl="1"/>
            <a:r>
              <a:rPr lang="en-GB" sz="2600">
                <a:solidFill>
                  <a:schemeClr val="accent6"/>
                </a:solidFill>
              </a:rPr>
              <a:t>Projects must be led by a UK research institution, as defined by the UKRI </a:t>
            </a:r>
          </a:p>
          <a:p>
            <a:pPr lvl="1"/>
            <a:r>
              <a:rPr lang="en-GB" sz="2600">
                <a:solidFill>
                  <a:schemeClr val="accent6"/>
                </a:solidFill>
              </a:rPr>
              <a:t>Projects should be led by a Principal Investigator defined as an early career researcher (post-doctoral or equivalent experience) </a:t>
            </a:r>
          </a:p>
          <a:p>
            <a:pPr lvl="1"/>
            <a:r>
              <a:rPr lang="en-GB" sz="2600">
                <a:solidFill>
                  <a:schemeClr val="accent6"/>
                </a:solidFill>
              </a:rPr>
              <a:t>International collaborators, experienced academics, and non-academic partners (including those with lived experience) involved in research are eligible as co-applicants.</a:t>
            </a:r>
            <a:r>
              <a:rPr lang="en-GB">
                <a:solidFill>
                  <a:schemeClr val="accent6"/>
                </a:solidFill>
              </a:rPr>
              <a:t> </a:t>
            </a:r>
          </a:p>
          <a:p>
            <a:pPr>
              <a:lnSpc>
                <a:spcPct val="110000"/>
              </a:lnSpc>
            </a:pPr>
            <a:r>
              <a:rPr lang="en-GB" sz="3800" b="1">
                <a:solidFill>
                  <a:schemeClr val="accent4"/>
                </a:solidFill>
              </a:rPr>
              <a:t>Funding</a:t>
            </a:r>
          </a:p>
          <a:p>
            <a:pPr lvl="1"/>
            <a:r>
              <a:rPr lang="en-GB" sz="2600">
                <a:solidFill>
                  <a:schemeClr val="accent6"/>
                </a:solidFill>
              </a:rPr>
              <a:t>Projects are invited to submit proposals up to £50,000 Full Economic Costing (</a:t>
            </a:r>
            <a:r>
              <a:rPr lang="en-GB" sz="2600" err="1">
                <a:solidFill>
                  <a:schemeClr val="accent6"/>
                </a:solidFill>
              </a:rPr>
              <a:t>fEC</a:t>
            </a:r>
            <a:r>
              <a:rPr lang="en-GB" sz="2600">
                <a:solidFill>
                  <a:schemeClr val="accent6"/>
                </a:solidFill>
              </a:rPr>
              <a:t>). </a:t>
            </a:r>
          </a:p>
          <a:p>
            <a:pPr lvl="1"/>
            <a:r>
              <a:rPr lang="en-GB" sz="2600">
                <a:solidFill>
                  <a:schemeClr val="accent6"/>
                </a:solidFill>
              </a:rPr>
              <a:t>Projects will be awarded based on </a:t>
            </a:r>
            <a:r>
              <a:rPr lang="en-GB" sz="2600" err="1">
                <a:solidFill>
                  <a:schemeClr val="accent6"/>
                </a:solidFill>
              </a:rPr>
              <a:t>fEC</a:t>
            </a:r>
            <a:r>
              <a:rPr lang="en-GB" sz="2600">
                <a:solidFill>
                  <a:schemeClr val="accent6"/>
                </a:solidFill>
              </a:rPr>
              <a:t> budget, and are eligible to claim 80% of </a:t>
            </a:r>
            <a:r>
              <a:rPr lang="en-GB" sz="2600" err="1">
                <a:solidFill>
                  <a:schemeClr val="accent6"/>
                </a:solidFill>
              </a:rPr>
              <a:t>fEC</a:t>
            </a:r>
            <a:r>
              <a:rPr lang="en-GB" sz="2600">
                <a:solidFill>
                  <a:schemeClr val="accent6"/>
                </a:solidFill>
              </a:rPr>
              <a:t> based on actual costs incurred. </a:t>
            </a:r>
          </a:p>
          <a:p>
            <a:pPr lvl="1"/>
            <a:r>
              <a:rPr lang="en-GB" sz="2600">
                <a:solidFill>
                  <a:schemeClr val="accent6"/>
                </a:solidFill>
              </a:rPr>
              <a:t>Funding can be used for all associated costs of conducting research, including direct staff costs (salaries), indirect staff costs (overheads), travel (travel, accommodation, subsistence), consumable costs (goods or services), research involvement costs (at NIHR hourly rate). </a:t>
            </a:r>
          </a:p>
          <a:p>
            <a:r>
              <a:rPr lang="en-GB" sz="3800" b="1">
                <a:solidFill>
                  <a:schemeClr val="accent4"/>
                </a:solidFill>
              </a:rPr>
              <a:t>Geographic focus</a:t>
            </a:r>
          </a:p>
          <a:p>
            <a:pPr lvl="1"/>
            <a:r>
              <a:rPr lang="en-GB" sz="2500">
                <a:solidFill>
                  <a:schemeClr val="accent6"/>
                </a:solidFill>
              </a:rPr>
              <a:t>UK-wide </a:t>
            </a:r>
            <a:endParaRPr lang="en-GB" sz="3500" b="1">
              <a:solidFill>
                <a:schemeClr val="accent4"/>
              </a:solidFill>
            </a:endParaRPr>
          </a:p>
          <a:p>
            <a:r>
              <a:rPr lang="en-GB" sz="3800" b="1">
                <a:solidFill>
                  <a:schemeClr val="accent4"/>
                </a:solidFill>
              </a:rPr>
              <a:t>Research Involvement</a:t>
            </a:r>
          </a:p>
          <a:p>
            <a:pPr lvl="1"/>
            <a:r>
              <a:rPr lang="en-GB" sz="2800">
                <a:solidFill>
                  <a:schemeClr val="accent6"/>
                </a:solidFill>
                <a:latin typeface="Aptos"/>
                <a:cs typeface="Arial"/>
              </a:rPr>
              <a:t>Projects should demonstrate</a:t>
            </a:r>
            <a:r>
              <a:rPr lang="en-GB" sz="2800">
                <a:solidFill>
                  <a:schemeClr val="accent6"/>
                </a:solidFill>
                <a:ea typeface="+mn-lt"/>
                <a:cs typeface="+mn-lt"/>
              </a:rPr>
              <a:t> meaningful engagement with relevant stakeholders including lived experience individuals/groups as part of the research. </a:t>
            </a:r>
            <a:endParaRPr lang="en-GB" sz="2800" b="1">
              <a:solidFill>
                <a:schemeClr val="accent6"/>
              </a:solidFill>
              <a:ea typeface="+mn-lt"/>
              <a:cs typeface="+mn-lt"/>
            </a:endParaRPr>
          </a:p>
          <a:p>
            <a:pPr marL="342900" lvl="1" indent="0">
              <a:buNone/>
            </a:pPr>
            <a:endParaRPr lang="en-GB" sz="2200">
              <a:solidFill>
                <a:srgbClr val="1C9CD4"/>
              </a:solidFill>
              <a:latin typeface="Arial"/>
              <a:cs typeface="Arial"/>
            </a:endParaRPr>
          </a:p>
          <a:p>
            <a:r>
              <a:rPr lang="en-GB" sz="3800" b="1">
                <a:solidFill>
                  <a:schemeClr val="accent4"/>
                </a:solidFill>
              </a:rPr>
              <a:t>Duration</a:t>
            </a:r>
          </a:p>
          <a:p>
            <a:pPr lvl="1"/>
            <a:r>
              <a:rPr lang="en-GB" sz="2900">
                <a:solidFill>
                  <a:schemeClr val="accent6"/>
                </a:solidFill>
              </a:rPr>
              <a:t>Maximum 12-months from commencement </a:t>
            </a:r>
          </a:p>
          <a:p>
            <a:r>
              <a:rPr lang="en-GB" sz="3800" b="1">
                <a:solidFill>
                  <a:schemeClr val="accent4"/>
                </a:solidFill>
              </a:rPr>
              <a:t>Application process</a:t>
            </a:r>
          </a:p>
          <a:p>
            <a:pPr lvl="1"/>
            <a:r>
              <a:rPr lang="en-GB" sz="2900">
                <a:solidFill>
                  <a:schemeClr val="accent6"/>
                </a:solidFill>
              </a:rPr>
              <a:t>Two-stage: Expression of Interest and invited proposals from EOI shortlist </a:t>
            </a:r>
            <a:endParaRPr lang="en-GB" sz="2900" b="1">
              <a:solidFill>
                <a:schemeClr val="accent6"/>
              </a:solidFill>
            </a:endParaRPr>
          </a:p>
          <a:p>
            <a:endParaRPr lang="en-GB"/>
          </a:p>
        </p:txBody>
      </p:sp>
    </p:spTree>
    <p:extLst>
      <p:ext uri="{BB962C8B-B14F-4D97-AF65-F5344CB8AC3E}">
        <p14:creationId xmlns:p14="http://schemas.microsoft.com/office/powerpoint/2010/main" val="2164967637"/>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3962B35F-EF59-4FCC-1455-3B95D3A6836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AC1D19A-3BDA-28E3-CC36-6B6EC2DFD984}"/>
              </a:ext>
            </a:extLst>
          </p:cNvPr>
          <p:cNvSpPr>
            <a:spLocks noGrp="1"/>
          </p:cNvSpPr>
          <p:nvPr>
            <p:ph type="title"/>
          </p:nvPr>
        </p:nvSpPr>
        <p:spPr>
          <a:xfrm>
            <a:off x="844498" y="512027"/>
            <a:ext cx="7455003" cy="714375"/>
          </a:xfrm>
        </p:spPr>
        <p:txBody>
          <a:bodyPr>
            <a:noAutofit/>
          </a:bodyPr>
          <a:lstStyle/>
          <a:p>
            <a:r>
              <a:rPr lang="en-GB"/>
              <a:t>Research Grant Fund – Important dates</a:t>
            </a:r>
          </a:p>
        </p:txBody>
      </p:sp>
      <p:graphicFrame>
        <p:nvGraphicFramePr>
          <p:cNvPr id="2" name="Table 1">
            <a:extLst>
              <a:ext uri="{FF2B5EF4-FFF2-40B4-BE49-F238E27FC236}">
                <a16:creationId xmlns:a16="http://schemas.microsoft.com/office/drawing/2014/main" id="{D45C43C9-75BD-46E4-F286-E8969E3FFA26}"/>
              </a:ext>
            </a:extLst>
          </p:cNvPr>
          <p:cNvGraphicFramePr>
            <a:graphicFrameLocks noGrp="1"/>
          </p:cNvGraphicFramePr>
          <p:nvPr>
            <p:extLst>
              <p:ext uri="{D42A27DB-BD31-4B8C-83A1-F6EECF244321}">
                <p14:modId xmlns:p14="http://schemas.microsoft.com/office/powerpoint/2010/main" val="2646964886"/>
              </p:ext>
            </p:extLst>
          </p:nvPr>
        </p:nvGraphicFramePr>
        <p:xfrm>
          <a:off x="1280361" y="1433576"/>
          <a:ext cx="6096000" cy="4119880"/>
        </p:xfrm>
        <a:graphic>
          <a:graphicData uri="http://schemas.openxmlformats.org/drawingml/2006/table">
            <a:tbl>
              <a:tblPr firstRow="1" bandRow="1">
                <a:tableStyleId>{5C22544A-7EE6-4342-B048-85BDC9FD1C3A}</a:tableStyleId>
              </a:tblPr>
              <a:tblGrid>
                <a:gridCol w="3907536">
                  <a:extLst>
                    <a:ext uri="{9D8B030D-6E8A-4147-A177-3AD203B41FA5}">
                      <a16:colId xmlns:a16="http://schemas.microsoft.com/office/drawing/2014/main" val="741730633"/>
                    </a:ext>
                  </a:extLst>
                </a:gridCol>
                <a:gridCol w="2188464">
                  <a:extLst>
                    <a:ext uri="{9D8B030D-6E8A-4147-A177-3AD203B41FA5}">
                      <a16:colId xmlns:a16="http://schemas.microsoft.com/office/drawing/2014/main" val="2316572570"/>
                    </a:ext>
                  </a:extLst>
                </a:gridCol>
              </a:tblGrid>
              <a:tr h="370840">
                <a:tc>
                  <a:txBody>
                    <a:bodyPr/>
                    <a:lstStyle/>
                    <a:p>
                      <a:r>
                        <a:rPr lang="en-GB" sz="1800"/>
                        <a:t>ACTIVITY</a:t>
                      </a:r>
                    </a:p>
                  </a:txBody>
                  <a:tcPr/>
                </a:tc>
                <a:tc>
                  <a:txBody>
                    <a:bodyPr/>
                    <a:lstStyle/>
                    <a:p>
                      <a:r>
                        <a:rPr lang="en-GB" sz="1800"/>
                        <a:t>DATE</a:t>
                      </a:r>
                    </a:p>
                  </a:txBody>
                  <a:tcPr/>
                </a:tc>
                <a:extLst>
                  <a:ext uri="{0D108BD9-81ED-4DB2-BD59-A6C34878D82A}">
                    <a16:rowId xmlns:a16="http://schemas.microsoft.com/office/drawing/2014/main" val="3767477967"/>
                  </a:ext>
                </a:extLst>
              </a:tr>
              <a:tr h="370840">
                <a:tc>
                  <a:txBody>
                    <a:bodyPr/>
                    <a:lstStyle/>
                    <a:p>
                      <a:r>
                        <a:rPr lang="en-GB" sz="2100" b="1" kern="1200">
                          <a:solidFill>
                            <a:schemeClr val="accent4"/>
                          </a:solidFill>
                          <a:latin typeface="+mn-lt"/>
                          <a:ea typeface="+mn-ea"/>
                          <a:cs typeface="+mn-cs"/>
                        </a:rPr>
                        <a:t>Expression of Interest open</a:t>
                      </a:r>
                    </a:p>
                  </a:txBody>
                  <a:tcPr/>
                </a:tc>
                <a:tc>
                  <a:txBody>
                    <a:bodyPr/>
                    <a:lstStyle/>
                    <a:p>
                      <a:r>
                        <a:rPr lang="en-GB" sz="1800">
                          <a:solidFill>
                            <a:srgbClr val="54266B"/>
                          </a:solidFill>
                        </a:rPr>
                        <a:t>26</a:t>
                      </a:r>
                      <a:r>
                        <a:rPr lang="en-GB" sz="1800" baseline="30000">
                          <a:solidFill>
                            <a:srgbClr val="54266B"/>
                          </a:solidFill>
                        </a:rPr>
                        <a:t>th</a:t>
                      </a:r>
                      <a:r>
                        <a:rPr lang="en-GB" sz="1800">
                          <a:solidFill>
                            <a:srgbClr val="54266B"/>
                          </a:solidFill>
                        </a:rPr>
                        <a:t> March 2026</a:t>
                      </a:r>
                    </a:p>
                  </a:txBody>
                  <a:tcPr/>
                </a:tc>
                <a:extLst>
                  <a:ext uri="{0D108BD9-81ED-4DB2-BD59-A6C34878D82A}">
                    <a16:rowId xmlns:a16="http://schemas.microsoft.com/office/drawing/2014/main" val="1735134972"/>
                  </a:ext>
                </a:extLst>
              </a:tr>
              <a:tr h="370840">
                <a:tc>
                  <a:txBody>
                    <a:bodyPr/>
                    <a:lstStyle/>
                    <a:p>
                      <a:pPr marL="0" algn="l" defTabSz="685800" rtl="0" eaLnBrk="1" latinLnBrk="0" hangingPunct="1"/>
                      <a:r>
                        <a:rPr lang="en-GB" sz="2100" b="1" kern="1200">
                          <a:solidFill>
                            <a:schemeClr val="accent4"/>
                          </a:solidFill>
                          <a:latin typeface="+mn-lt"/>
                          <a:ea typeface="+mn-ea"/>
                          <a:cs typeface="+mn-cs"/>
                        </a:rPr>
                        <a:t>Expression of Interest close </a:t>
                      </a:r>
                    </a:p>
                  </a:txBody>
                  <a:tcPr/>
                </a:tc>
                <a:tc>
                  <a:txBody>
                    <a:bodyPr/>
                    <a:lstStyle/>
                    <a:p>
                      <a:r>
                        <a:rPr lang="en-GB" sz="1800">
                          <a:solidFill>
                            <a:srgbClr val="54266B"/>
                          </a:solidFill>
                        </a:rPr>
                        <a:t>1</a:t>
                      </a:r>
                      <a:r>
                        <a:rPr lang="en-GB" sz="1800" baseline="30000">
                          <a:solidFill>
                            <a:srgbClr val="54266B"/>
                          </a:solidFill>
                        </a:rPr>
                        <a:t>st</a:t>
                      </a:r>
                      <a:r>
                        <a:rPr lang="en-GB" sz="1800">
                          <a:solidFill>
                            <a:srgbClr val="54266B"/>
                          </a:solidFill>
                        </a:rPr>
                        <a:t> June 2026 </a:t>
                      </a:r>
                    </a:p>
                  </a:txBody>
                  <a:tcPr/>
                </a:tc>
                <a:extLst>
                  <a:ext uri="{0D108BD9-81ED-4DB2-BD59-A6C34878D82A}">
                    <a16:rowId xmlns:a16="http://schemas.microsoft.com/office/drawing/2014/main" val="127138047"/>
                  </a:ext>
                </a:extLst>
              </a:tr>
              <a:tr h="370840">
                <a:tc>
                  <a:txBody>
                    <a:bodyPr/>
                    <a:lstStyle/>
                    <a:p>
                      <a:pPr marL="0" algn="l" defTabSz="685800" rtl="0" eaLnBrk="1" latinLnBrk="0" hangingPunct="1"/>
                      <a:r>
                        <a:rPr lang="en-GB" sz="2100" b="1" kern="1200">
                          <a:solidFill>
                            <a:schemeClr val="accent4"/>
                          </a:solidFill>
                          <a:latin typeface="+mn-lt"/>
                          <a:ea typeface="+mn-ea"/>
                          <a:cs typeface="+mn-cs"/>
                        </a:rPr>
                        <a:t>Feedback provided and shortlist invited to submit full proposal</a:t>
                      </a:r>
                    </a:p>
                  </a:txBody>
                  <a:tcPr/>
                </a:tc>
                <a:tc>
                  <a:txBody>
                    <a:bodyPr/>
                    <a:lstStyle/>
                    <a:p>
                      <a:r>
                        <a:rPr lang="en-GB" sz="1800">
                          <a:solidFill>
                            <a:srgbClr val="54266B"/>
                          </a:solidFill>
                        </a:rPr>
                        <a:t>7</a:t>
                      </a:r>
                      <a:r>
                        <a:rPr lang="en-GB" sz="1800" baseline="30000">
                          <a:solidFill>
                            <a:srgbClr val="54266B"/>
                          </a:solidFill>
                        </a:rPr>
                        <a:t>th</a:t>
                      </a:r>
                      <a:r>
                        <a:rPr lang="en-GB" sz="1800">
                          <a:solidFill>
                            <a:srgbClr val="54266B"/>
                          </a:solidFill>
                        </a:rPr>
                        <a:t> August 2026 </a:t>
                      </a:r>
                    </a:p>
                  </a:txBody>
                  <a:tcPr/>
                </a:tc>
                <a:extLst>
                  <a:ext uri="{0D108BD9-81ED-4DB2-BD59-A6C34878D82A}">
                    <a16:rowId xmlns:a16="http://schemas.microsoft.com/office/drawing/2014/main" val="817594950"/>
                  </a:ext>
                </a:extLst>
              </a:tr>
              <a:tr h="370840">
                <a:tc>
                  <a:txBody>
                    <a:bodyPr/>
                    <a:lstStyle/>
                    <a:p>
                      <a:pPr marL="0" algn="l" defTabSz="685800" rtl="0" eaLnBrk="1" latinLnBrk="0" hangingPunct="1"/>
                      <a:r>
                        <a:rPr lang="en-GB" sz="2100" b="1" kern="1200">
                          <a:solidFill>
                            <a:schemeClr val="accent4"/>
                          </a:solidFill>
                          <a:latin typeface="+mn-lt"/>
                          <a:ea typeface="+mn-ea"/>
                          <a:cs typeface="+mn-cs"/>
                        </a:rPr>
                        <a:t>Full proposal deadline </a:t>
                      </a:r>
                    </a:p>
                  </a:txBody>
                  <a:tcPr/>
                </a:tc>
                <a:tc>
                  <a:txBody>
                    <a:bodyPr/>
                    <a:lstStyle/>
                    <a:p>
                      <a:r>
                        <a:rPr lang="en-GB" sz="1800">
                          <a:solidFill>
                            <a:srgbClr val="54266B"/>
                          </a:solidFill>
                        </a:rPr>
                        <a:t>5</a:t>
                      </a:r>
                      <a:r>
                        <a:rPr lang="en-GB" sz="1800" baseline="30000">
                          <a:solidFill>
                            <a:srgbClr val="54266B"/>
                          </a:solidFill>
                        </a:rPr>
                        <a:t>th</a:t>
                      </a:r>
                      <a:r>
                        <a:rPr lang="en-GB" sz="1800">
                          <a:solidFill>
                            <a:srgbClr val="54266B"/>
                          </a:solidFill>
                        </a:rPr>
                        <a:t> October 2026 </a:t>
                      </a:r>
                    </a:p>
                  </a:txBody>
                  <a:tcPr/>
                </a:tc>
                <a:extLst>
                  <a:ext uri="{0D108BD9-81ED-4DB2-BD59-A6C34878D82A}">
                    <a16:rowId xmlns:a16="http://schemas.microsoft.com/office/drawing/2014/main" val="3437960638"/>
                  </a:ext>
                </a:extLst>
              </a:tr>
              <a:tr h="370840">
                <a:tc>
                  <a:txBody>
                    <a:bodyPr/>
                    <a:lstStyle/>
                    <a:p>
                      <a:pPr marL="0" algn="l" defTabSz="685800" rtl="0" eaLnBrk="1" latinLnBrk="0" hangingPunct="1"/>
                      <a:r>
                        <a:rPr lang="en-GB" sz="2100" b="1" kern="1200">
                          <a:solidFill>
                            <a:schemeClr val="accent4"/>
                          </a:solidFill>
                          <a:latin typeface="+mn-lt"/>
                          <a:ea typeface="+mn-ea"/>
                          <a:cs typeface="+mn-cs"/>
                        </a:rPr>
                        <a:t>Feedback provided and selected projects informed </a:t>
                      </a:r>
                    </a:p>
                  </a:txBody>
                  <a:tcPr/>
                </a:tc>
                <a:tc>
                  <a:txBody>
                    <a:bodyPr/>
                    <a:lstStyle/>
                    <a:p>
                      <a:r>
                        <a:rPr lang="en-GB" sz="1800">
                          <a:solidFill>
                            <a:srgbClr val="54266B"/>
                          </a:solidFill>
                        </a:rPr>
                        <a:t>27</a:t>
                      </a:r>
                      <a:r>
                        <a:rPr lang="en-GB" sz="1800" baseline="30000">
                          <a:solidFill>
                            <a:srgbClr val="54266B"/>
                          </a:solidFill>
                        </a:rPr>
                        <a:t>th</a:t>
                      </a:r>
                      <a:r>
                        <a:rPr lang="en-GB" sz="1800">
                          <a:solidFill>
                            <a:srgbClr val="54266B"/>
                          </a:solidFill>
                        </a:rPr>
                        <a:t> November 2026 </a:t>
                      </a:r>
                    </a:p>
                  </a:txBody>
                  <a:tcPr/>
                </a:tc>
                <a:extLst>
                  <a:ext uri="{0D108BD9-81ED-4DB2-BD59-A6C34878D82A}">
                    <a16:rowId xmlns:a16="http://schemas.microsoft.com/office/drawing/2014/main" val="1719261383"/>
                  </a:ext>
                </a:extLst>
              </a:tr>
              <a:tr h="370840">
                <a:tc>
                  <a:txBody>
                    <a:bodyPr/>
                    <a:lstStyle/>
                    <a:p>
                      <a:pPr marL="0" algn="l" defTabSz="685800" rtl="0" eaLnBrk="1" latinLnBrk="0" hangingPunct="1"/>
                      <a:r>
                        <a:rPr lang="en-GB" sz="2100" b="1" kern="1200">
                          <a:solidFill>
                            <a:schemeClr val="accent4"/>
                          </a:solidFill>
                          <a:latin typeface="+mn-lt"/>
                          <a:ea typeface="+mn-ea"/>
                          <a:cs typeface="+mn-cs"/>
                        </a:rPr>
                        <a:t>Projects expected to commence by</a:t>
                      </a:r>
                    </a:p>
                  </a:txBody>
                  <a:tcPr/>
                </a:tc>
                <a:tc>
                  <a:txBody>
                    <a:bodyPr/>
                    <a:lstStyle/>
                    <a:p>
                      <a:r>
                        <a:rPr lang="en-GB" sz="1800">
                          <a:solidFill>
                            <a:srgbClr val="54266B"/>
                          </a:solidFill>
                        </a:rPr>
                        <a:t>1</a:t>
                      </a:r>
                      <a:r>
                        <a:rPr lang="en-GB" sz="1800" baseline="30000">
                          <a:solidFill>
                            <a:srgbClr val="54266B"/>
                          </a:solidFill>
                        </a:rPr>
                        <a:t>st</a:t>
                      </a:r>
                      <a:r>
                        <a:rPr lang="en-GB" sz="1800">
                          <a:solidFill>
                            <a:srgbClr val="54266B"/>
                          </a:solidFill>
                        </a:rPr>
                        <a:t> March 2027 </a:t>
                      </a:r>
                    </a:p>
                  </a:txBody>
                  <a:tcPr/>
                </a:tc>
                <a:extLst>
                  <a:ext uri="{0D108BD9-81ED-4DB2-BD59-A6C34878D82A}">
                    <a16:rowId xmlns:a16="http://schemas.microsoft.com/office/drawing/2014/main" val="545559838"/>
                  </a:ext>
                </a:extLst>
              </a:tr>
            </a:tbl>
          </a:graphicData>
        </a:graphic>
      </p:graphicFrame>
    </p:spTree>
    <p:extLst>
      <p:ext uri="{BB962C8B-B14F-4D97-AF65-F5344CB8AC3E}">
        <p14:creationId xmlns:p14="http://schemas.microsoft.com/office/powerpoint/2010/main" val="3248903911"/>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62816-4019-DA28-3239-62CD8840EE78}"/>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FB519180-9F95-B5F1-9A41-0EB86AE237DD}"/>
              </a:ext>
            </a:extLst>
          </p:cNvPr>
          <p:cNvSpPr txBox="1"/>
          <p:nvPr/>
        </p:nvSpPr>
        <p:spPr>
          <a:xfrm>
            <a:off x="489204" y="634383"/>
            <a:ext cx="7626096" cy="877163"/>
          </a:xfrm>
          <a:prstGeom prst="rect">
            <a:avLst/>
          </a:prstGeom>
          <a:noFill/>
        </p:spPr>
        <p:txBody>
          <a:bodyPr wrap="square">
            <a:spAutoFit/>
          </a:bodyPr>
          <a:lstStyle/>
          <a:p>
            <a:r>
              <a:rPr kumimoji="0" lang="en-US" sz="3300" b="1" i="0" u="none" strike="noStrike" kern="1200" cap="none" spc="0" normalizeH="0" baseline="0" noProof="0">
                <a:ln w="0"/>
                <a:solidFill>
                  <a:srgbClr val="1C9CD4"/>
                </a:solidFill>
                <a:effectLst>
                  <a:outerShdw blurRad="38100" dist="25400" dir="5400000" algn="ctr" rotWithShape="0">
                    <a:srgbClr val="6E747A">
                      <a:alpha val="43000"/>
                    </a:srgbClr>
                  </a:outerShdw>
                </a:effectLst>
                <a:uLnTx/>
                <a:uFillTx/>
                <a:latin typeface="Aptos Display" panose="02110004020202020204"/>
                <a:ea typeface="+mj-ea"/>
                <a:cs typeface="+mj-cs"/>
              </a:rPr>
              <a:t>Expressions of Interest </a:t>
            </a:r>
            <a:br>
              <a:rPr kumimoji="0" lang="en-US" sz="3300" b="0" i="0" u="none" strike="noStrike" kern="1200" cap="none" spc="0" normalizeH="0" baseline="0" noProof="0">
                <a:ln w="0"/>
                <a:solidFill>
                  <a:srgbClr val="1C9CD4"/>
                </a:solidFill>
                <a:effectLst>
                  <a:outerShdw blurRad="38100" dist="25400" dir="5400000" algn="ctr" rotWithShape="0">
                    <a:srgbClr val="6E747A">
                      <a:alpha val="43000"/>
                    </a:srgbClr>
                  </a:outerShdw>
                </a:effectLst>
                <a:uLnTx/>
                <a:uFillTx/>
                <a:latin typeface="Aptos Display" panose="02110004020202020204"/>
                <a:ea typeface="+mj-ea"/>
                <a:cs typeface="+mj-cs"/>
              </a:rPr>
            </a:br>
            <a:endParaRPr lang="en-GB"/>
          </a:p>
        </p:txBody>
      </p:sp>
      <p:sp>
        <p:nvSpPr>
          <p:cNvPr id="10" name="TextBox 9">
            <a:extLst>
              <a:ext uri="{FF2B5EF4-FFF2-40B4-BE49-F238E27FC236}">
                <a16:creationId xmlns:a16="http://schemas.microsoft.com/office/drawing/2014/main" id="{062ADF5B-2ADA-099E-CB04-E94F5B124746}"/>
              </a:ext>
            </a:extLst>
          </p:cNvPr>
          <p:cNvSpPr txBox="1"/>
          <p:nvPr/>
        </p:nvSpPr>
        <p:spPr>
          <a:xfrm>
            <a:off x="555498" y="1372797"/>
            <a:ext cx="8099298" cy="43396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n w="0"/>
                <a:solidFill>
                  <a:srgbClr val="54266B"/>
                </a:solidFill>
                <a:effectLst>
                  <a:outerShdw blurRad="38100" dist="25400" dir="5400000" algn="ctr" rotWithShape="0">
                    <a:srgbClr val="6E747A">
                      <a:alpha val="43000"/>
                    </a:srgbClr>
                  </a:outerShdw>
                </a:effectLst>
                <a:latin typeface="Aptos Display" panose="02110004020202020204"/>
                <a:ea typeface="+mj-ea"/>
                <a:cs typeface="+mj-cs"/>
              </a:rPr>
              <a:t>The Expression of Interest phase is designed to support interested projects to share high-level information on their proposed research design. Detailed guidance and EOI template can be found on the </a:t>
            </a:r>
            <a:r>
              <a:rPr lang="en-GB">
                <a:ln w="0"/>
                <a:solidFill>
                  <a:srgbClr val="54266B"/>
                </a:solidFill>
                <a:effectLst>
                  <a:outerShdw blurRad="38100" dist="25400" dir="5400000" algn="ctr" rotWithShape="0">
                    <a:srgbClr val="6E747A">
                      <a:alpha val="43000"/>
                    </a:srgbClr>
                  </a:outerShdw>
                </a:effectLst>
                <a:latin typeface="Aptos Display" panose="02110004020202020204"/>
                <a:ea typeface="+mj-ea"/>
                <a:cs typeface="+mj-cs"/>
                <a:hlinkClick r:id="rId2"/>
              </a:rPr>
              <a:t>Network’s website</a:t>
            </a:r>
            <a:r>
              <a:rPr lang="en-GB">
                <a:ln w="0"/>
                <a:solidFill>
                  <a:srgbClr val="54266B"/>
                </a:solidFill>
                <a:effectLst>
                  <a:outerShdw blurRad="38100" dist="25400" dir="5400000" algn="ctr" rotWithShape="0">
                    <a:srgbClr val="6E747A">
                      <a:alpha val="43000"/>
                    </a:srgbClr>
                  </a:outerShdw>
                </a:effectLst>
                <a:latin typeface="Aptos Display" panose="02110004020202020204"/>
                <a:ea typeface="+mj-ea"/>
                <a:cs typeface="+mj-cs"/>
              </a:rPr>
              <a:t>: </a:t>
            </a:r>
          </a:p>
          <a:p>
            <a:endParaRPr lang="en-GB">
              <a:ln w="0"/>
              <a:solidFill>
                <a:srgbClr val="54266B"/>
              </a:solidFill>
              <a:effectLst>
                <a:outerShdw blurRad="38100" dist="25400" dir="5400000" algn="ctr" rotWithShape="0">
                  <a:srgbClr val="6E747A">
                    <a:alpha val="43000"/>
                  </a:srgbClr>
                </a:outerShdw>
              </a:effectLst>
              <a:latin typeface="Aptos Display" panose="02110004020202020204"/>
              <a:ea typeface="+mj-ea"/>
              <a:cs typeface="+mj-cs"/>
            </a:endParaRPr>
          </a:p>
          <a:p>
            <a:r>
              <a:rPr lang="en-GB" sz="2000">
                <a:ln w="0"/>
                <a:solidFill>
                  <a:srgbClr val="1C9CD4"/>
                </a:solidFill>
                <a:effectLst>
                  <a:outerShdw blurRad="38100" dist="25400" dir="5400000" algn="ctr" rotWithShape="0">
                    <a:srgbClr val="6E747A">
                      <a:alpha val="43000"/>
                    </a:srgbClr>
                  </a:outerShdw>
                </a:effectLst>
                <a:latin typeface="Aptos Display" panose="02110004020202020204"/>
                <a:ea typeface="+mj-ea"/>
                <a:cs typeface="+mj-cs"/>
              </a:rPr>
              <a:t>Details requested:</a:t>
            </a:r>
          </a:p>
          <a:p>
            <a:pPr marL="285750" indent="-285750">
              <a:buFont typeface="Arial" panose="020B0604020202020204" pitchFamily="34" charset="0"/>
              <a:buChar char="•"/>
            </a:pPr>
            <a:r>
              <a:rPr lang="en-GB">
                <a:ln w="0"/>
                <a:solidFill>
                  <a:srgbClr val="54266B"/>
                </a:solidFill>
                <a:effectLst>
                  <a:outerShdw blurRad="38100" dist="25400" dir="5400000" algn="ctr" rotWithShape="0">
                    <a:srgbClr val="6E747A">
                      <a:alpha val="43000"/>
                    </a:srgbClr>
                  </a:outerShdw>
                </a:effectLst>
                <a:latin typeface="Aptos Display" panose="02110004020202020204"/>
                <a:ea typeface="+mj-ea"/>
                <a:cs typeface="+mj-cs"/>
              </a:rPr>
              <a:t>Information on project team, including role in project </a:t>
            </a:r>
          </a:p>
          <a:p>
            <a:pPr marL="285750" indent="-285750">
              <a:buFont typeface="Arial" panose="020B0604020202020204" pitchFamily="34" charset="0"/>
              <a:buChar char="•"/>
            </a:pPr>
            <a:r>
              <a:rPr lang="en-GB">
                <a:ln w="0"/>
                <a:solidFill>
                  <a:srgbClr val="54266B"/>
                </a:solidFill>
                <a:effectLst>
                  <a:outerShdw blurRad="38100" dist="25400" dir="5400000" algn="ctr" rotWithShape="0">
                    <a:srgbClr val="6E747A">
                      <a:alpha val="43000"/>
                    </a:srgbClr>
                  </a:outerShdw>
                </a:effectLst>
                <a:latin typeface="Aptos Display" panose="02110004020202020204"/>
                <a:ea typeface="+mj-ea"/>
                <a:cs typeface="+mj-cs"/>
              </a:rPr>
              <a:t>Project scope and research design/methods </a:t>
            </a:r>
          </a:p>
          <a:p>
            <a:pPr marL="285750" indent="-285750">
              <a:buFont typeface="Arial" panose="020B0604020202020204" pitchFamily="34" charset="0"/>
              <a:buChar char="•"/>
            </a:pPr>
            <a:r>
              <a:rPr lang="en-GB">
                <a:ln w="0"/>
                <a:solidFill>
                  <a:srgbClr val="54266B"/>
                </a:solidFill>
                <a:effectLst>
                  <a:outerShdw blurRad="38100" dist="25400" dir="5400000" algn="ctr" rotWithShape="0">
                    <a:srgbClr val="6E747A">
                      <a:alpha val="43000"/>
                    </a:srgbClr>
                  </a:outerShdw>
                </a:effectLst>
                <a:latin typeface="Aptos Display" panose="02110004020202020204"/>
                <a:ea typeface="+mj-ea"/>
                <a:cs typeface="+mj-cs"/>
              </a:rPr>
              <a:t>Expected impact, including any future research </a:t>
            </a:r>
          </a:p>
          <a:p>
            <a:pPr marL="285750" indent="-285750">
              <a:buFont typeface="Arial" panose="020B0604020202020204" pitchFamily="34" charset="0"/>
              <a:buChar char="•"/>
            </a:pPr>
            <a:r>
              <a:rPr lang="en-GB">
                <a:ln w="0"/>
                <a:solidFill>
                  <a:srgbClr val="54266B"/>
                </a:solidFill>
                <a:effectLst>
                  <a:outerShdw blurRad="38100" dist="25400" dir="5400000" algn="ctr" rotWithShape="0">
                    <a:srgbClr val="6E747A">
                      <a:alpha val="43000"/>
                    </a:srgbClr>
                  </a:outerShdw>
                </a:effectLst>
                <a:latin typeface="Aptos Display" panose="02110004020202020204"/>
                <a:ea typeface="+mj-ea"/>
                <a:cs typeface="+mj-cs"/>
              </a:rPr>
              <a:t>How the project aligns with the Fund’s cross-cutting priorities, and which 1 priority under the Network’s themes it is applying under </a:t>
            </a:r>
          </a:p>
          <a:p>
            <a:pPr marL="285750" indent="-285750">
              <a:buFont typeface="Arial" panose="020B0604020202020204" pitchFamily="34" charset="0"/>
              <a:buChar char="•"/>
            </a:pPr>
            <a:r>
              <a:rPr lang="en-GB">
                <a:ln w="0"/>
                <a:solidFill>
                  <a:srgbClr val="54266B"/>
                </a:solidFill>
                <a:effectLst>
                  <a:outerShdw blurRad="38100" dist="25400" dir="5400000" algn="ctr" rotWithShape="0">
                    <a:srgbClr val="6E747A">
                      <a:alpha val="43000"/>
                    </a:srgbClr>
                  </a:outerShdw>
                </a:effectLst>
                <a:latin typeface="Aptos Display" panose="02110004020202020204"/>
                <a:ea typeface="+mj-ea"/>
                <a:cs typeface="+mj-cs"/>
              </a:rPr>
              <a:t>Expected resources (not full budget or costing) </a:t>
            </a:r>
          </a:p>
          <a:p>
            <a:endParaRPr lang="en-GB" sz="2000">
              <a:ln w="0"/>
              <a:solidFill>
                <a:srgbClr val="1C9CD4"/>
              </a:solidFill>
              <a:effectLst>
                <a:outerShdw blurRad="38100" dist="25400" dir="5400000" algn="ctr" rotWithShape="0">
                  <a:srgbClr val="6E747A">
                    <a:alpha val="43000"/>
                  </a:srgbClr>
                </a:outerShdw>
              </a:effectLst>
              <a:latin typeface="Aptos Display" panose="02110004020202020204"/>
              <a:ea typeface="+mj-ea"/>
              <a:cs typeface="+mj-cs"/>
            </a:endParaRPr>
          </a:p>
          <a:p>
            <a:r>
              <a:rPr lang="en-GB" sz="2000">
                <a:ln w="0"/>
                <a:solidFill>
                  <a:srgbClr val="1C9CD4"/>
                </a:solidFill>
                <a:effectLst>
                  <a:outerShdw blurRad="38100" dist="25400" dir="5400000" algn="ctr" rotWithShape="0">
                    <a:srgbClr val="6E747A">
                      <a:alpha val="43000"/>
                    </a:srgbClr>
                  </a:outerShdw>
                </a:effectLst>
                <a:latin typeface="Aptos Display" panose="02110004020202020204"/>
                <a:ea typeface="+mj-ea"/>
                <a:cs typeface="+mj-cs"/>
              </a:rPr>
              <a:t>Opportunities to identify areas for further Network support:</a:t>
            </a:r>
          </a:p>
          <a:p>
            <a:pPr marL="285750" indent="-285750">
              <a:buFont typeface="Arial" panose="020B0604020202020204" pitchFamily="34" charset="0"/>
              <a:buChar char="•"/>
            </a:pPr>
            <a:r>
              <a:rPr lang="en-GB">
                <a:ln w="0"/>
                <a:solidFill>
                  <a:srgbClr val="54266B"/>
                </a:solidFill>
                <a:effectLst>
                  <a:outerShdw blurRad="38100" dist="25400" dir="5400000" algn="ctr" rotWithShape="0">
                    <a:srgbClr val="6E747A">
                      <a:alpha val="43000"/>
                    </a:srgbClr>
                  </a:outerShdw>
                </a:effectLst>
                <a:latin typeface="Aptos Display" panose="02110004020202020204"/>
                <a:ea typeface="+mj-ea"/>
                <a:cs typeface="+mj-cs"/>
              </a:rPr>
              <a:t>Stakeholder engagement and lived experience participation </a:t>
            </a:r>
          </a:p>
          <a:p>
            <a:pPr marL="285750" indent="-285750">
              <a:buFont typeface="Arial" panose="020B0604020202020204" pitchFamily="34" charset="0"/>
              <a:buChar char="•"/>
            </a:pPr>
            <a:r>
              <a:rPr lang="en-GB">
                <a:ln w="0"/>
                <a:solidFill>
                  <a:srgbClr val="54266B"/>
                </a:solidFill>
                <a:effectLst>
                  <a:outerShdw blurRad="38100" dist="25400" dir="5400000" algn="ctr" rotWithShape="0">
                    <a:srgbClr val="6E747A">
                      <a:alpha val="43000"/>
                    </a:srgbClr>
                  </a:outerShdw>
                </a:effectLst>
                <a:latin typeface="Aptos Display" panose="02110004020202020204"/>
                <a:ea typeface="+mj-ea"/>
                <a:cs typeface="+mj-cs"/>
              </a:rPr>
              <a:t>Academic mentorship </a:t>
            </a:r>
          </a:p>
        </p:txBody>
      </p:sp>
    </p:spTree>
    <p:extLst>
      <p:ext uri="{BB962C8B-B14F-4D97-AF65-F5344CB8AC3E}">
        <p14:creationId xmlns:p14="http://schemas.microsoft.com/office/powerpoint/2010/main" val="25106656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0DC916-C9ED-C502-8D6F-28AA98D565FA}"/>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2726DEFC-791B-F12C-EE5C-035326EB5CA8}"/>
              </a:ext>
            </a:extLst>
          </p:cNvPr>
          <p:cNvSpPr txBox="1"/>
          <p:nvPr/>
        </p:nvSpPr>
        <p:spPr>
          <a:xfrm>
            <a:off x="489204" y="634383"/>
            <a:ext cx="7626096" cy="877163"/>
          </a:xfrm>
          <a:prstGeom prst="rect">
            <a:avLst/>
          </a:prstGeom>
          <a:noFill/>
        </p:spPr>
        <p:txBody>
          <a:bodyPr wrap="square">
            <a:spAutoFit/>
          </a:bodyPr>
          <a:lstStyle/>
          <a:p>
            <a:r>
              <a:rPr kumimoji="0" lang="en-US" sz="3300" b="1" i="0" u="none" strike="noStrike" kern="1200" cap="none" spc="0" normalizeH="0" baseline="0" noProof="0">
                <a:ln w="0"/>
                <a:solidFill>
                  <a:srgbClr val="1C9CD4"/>
                </a:solidFill>
                <a:effectLst>
                  <a:outerShdw blurRad="38100" dist="25400" dir="5400000" algn="ctr" rotWithShape="0">
                    <a:srgbClr val="6E747A">
                      <a:alpha val="43000"/>
                    </a:srgbClr>
                  </a:outerShdw>
                </a:effectLst>
                <a:uLnTx/>
                <a:uFillTx/>
                <a:latin typeface="Aptos Display" panose="02110004020202020204"/>
                <a:ea typeface="+mj-ea"/>
                <a:cs typeface="+mj-cs"/>
              </a:rPr>
              <a:t>Expressions of Interest – review &amp; scoring </a:t>
            </a:r>
            <a:br>
              <a:rPr kumimoji="0" lang="en-US" sz="3300" b="0" i="0" u="none" strike="noStrike" kern="1200" cap="none" spc="0" normalizeH="0" baseline="0" noProof="0">
                <a:ln w="0"/>
                <a:solidFill>
                  <a:srgbClr val="1C9CD4"/>
                </a:solidFill>
                <a:effectLst>
                  <a:outerShdw blurRad="38100" dist="25400" dir="5400000" algn="ctr" rotWithShape="0">
                    <a:srgbClr val="6E747A">
                      <a:alpha val="43000"/>
                    </a:srgbClr>
                  </a:outerShdw>
                </a:effectLst>
                <a:uLnTx/>
                <a:uFillTx/>
                <a:latin typeface="Aptos Display" panose="02110004020202020204"/>
                <a:ea typeface="+mj-ea"/>
                <a:cs typeface="+mj-cs"/>
              </a:rPr>
            </a:br>
            <a:endParaRPr lang="en-GB"/>
          </a:p>
        </p:txBody>
      </p:sp>
      <p:sp>
        <p:nvSpPr>
          <p:cNvPr id="10" name="TextBox 9">
            <a:extLst>
              <a:ext uri="{FF2B5EF4-FFF2-40B4-BE49-F238E27FC236}">
                <a16:creationId xmlns:a16="http://schemas.microsoft.com/office/drawing/2014/main" id="{B261E787-F071-CC86-F680-5BC8AAE21668}"/>
              </a:ext>
            </a:extLst>
          </p:cNvPr>
          <p:cNvSpPr txBox="1"/>
          <p:nvPr/>
        </p:nvSpPr>
        <p:spPr>
          <a:xfrm>
            <a:off x="489204" y="1347829"/>
            <a:ext cx="8099298"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n w="0"/>
                <a:solidFill>
                  <a:srgbClr val="54266B"/>
                </a:solidFill>
                <a:effectLst>
                  <a:outerShdw blurRad="38100" dist="25400" dir="5400000" algn="ctr" rotWithShape="0">
                    <a:srgbClr val="6E747A">
                      <a:alpha val="43000"/>
                    </a:srgbClr>
                  </a:outerShdw>
                </a:effectLst>
                <a:latin typeface="Aptos Display" panose="02110004020202020204"/>
                <a:ea typeface="+mj-ea"/>
                <a:cs typeface="+mj-cs"/>
              </a:rPr>
              <a:t>Expressions of Interest will be reviewed by a representative panel from the Network’s governance, including our Academic Network Team, Lived Experience Panel, Stakeholder Advisory Group and Early Career Research Forum. </a:t>
            </a:r>
          </a:p>
          <a:p>
            <a:endParaRPr lang="en-GB">
              <a:ln w="0"/>
              <a:solidFill>
                <a:srgbClr val="54266B"/>
              </a:solidFill>
              <a:effectLst>
                <a:outerShdw blurRad="38100" dist="25400" dir="5400000" algn="ctr" rotWithShape="0">
                  <a:srgbClr val="6E747A">
                    <a:alpha val="43000"/>
                  </a:srgbClr>
                </a:outerShdw>
              </a:effectLst>
              <a:latin typeface="Aptos Display" panose="02110004020202020204"/>
              <a:ea typeface="+mj-ea"/>
              <a:cs typeface="+mj-cs"/>
            </a:endParaRPr>
          </a:p>
          <a:p>
            <a:r>
              <a:rPr lang="en-GB">
                <a:ln w="0"/>
                <a:solidFill>
                  <a:srgbClr val="54266B"/>
                </a:solidFill>
                <a:effectLst>
                  <a:outerShdw blurRad="38100" dist="25400" dir="5400000" algn="ctr" rotWithShape="0">
                    <a:srgbClr val="6E747A">
                      <a:alpha val="43000"/>
                    </a:srgbClr>
                  </a:outerShdw>
                </a:effectLst>
                <a:latin typeface="Aptos Display" panose="02110004020202020204"/>
                <a:ea typeface="+mj-ea"/>
                <a:cs typeface="+mj-cs"/>
              </a:rPr>
              <a:t>All Expressions of Interest will be reviewed independently against a weighted criteria, scored using a 5-point scale from Poor – Outstanding. Reviewers will meet to assess independent scores, comments, and average weighted scores to determine a shortlist to be invited to submit a full proposal. </a:t>
            </a:r>
          </a:p>
          <a:p>
            <a:endParaRPr lang="en-GB">
              <a:ln w="0"/>
              <a:solidFill>
                <a:srgbClr val="54266B"/>
              </a:solidFill>
              <a:effectLst>
                <a:outerShdw blurRad="38100" dist="25400" dir="5400000" algn="ctr" rotWithShape="0">
                  <a:srgbClr val="6E747A">
                    <a:alpha val="43000"/>
                  </a:srgbClr>
                </a:outerShdw>
              </a:effectLst>
              <a:latin typeface="Aptos Display" panose="02110004020202020204"/>
              <a:ea typeface="+mj-ea"/>
              <a:cs typeface="+mj-cs"/>
            </a:endParaRPr>
          </a:p>
        </p:txBody>
      </p:sp>
      <p:graphicFrame>
        <p:nvGraphicFramePr>
          <p:cNvPr id="4" name="Table 3">
            <a:extLst>
              <a:ext uri="{FF2B5EF4-FFF2-40B4-BE49-F238E27FC236}">
                <a16:creationId xmlns:a16="http://schemas.microsoft.com/office/drawing/2014/main" id="{4A019409-55F4-603E-6F7B-4E26AE9F7D0E}"/>
              </a:ext>
            </a:extLst>
          </p:cNvPr>
          <p:cNvGraphicFramePr>
            <a:graphicFrameLocks noGrp="1"/>
          </p:cNvGraphicFramePr>
          <p:nvPr>
            <p:extLst>
              <p:ext uri="{D42A27DB-BD31-4B8C-83A1-F6EECF244321}">
                <p14:modId xmlns:p14="http://schemas.microsoft.com/office/powerpoint/2010/main" val="3256068735"/>
              </p:ext>
            </p:extLst>
          </p:nvPr>
        </p:nvGraphicFramePr>
        <p:xfrm>
          <a:off x="555498" y="3769434"/>
          <a:ext cx="6096000" cy="1854200"/>
        </p:xfrm>
        <a:graphic>
          <a:graphicData uri="http://schemas.openxmlformats.org/drawingml/2006/table">
            <a:tbl>
              <a:tblPr firstRow="1" bandRow="1">
                <a:tableStyleId>{5C22544A-7EE6-4342-B048-85BDC9FD1C3A}</a:tableStyleId>
              </a:tblPr>
              <a:tblGrid>
                <a:gridCol w="3907536">
                  <a:extLst>
                    <a:ext uri="{9D8B030D-6E8A-4147-A177-3AD203B41FA5}">
                      <a16:colId xmlns:a16="http://schemas.microsoft.com/office/drawing/2014/main" val="3926956271"/>
                    </a:ext>
                  </a:extLst>
                </a:gridCol>
                <a:gridCol w="2188464">
                  <a:extLst>
                    <a:ext uri="{9D8B030D-6E8A-4147-A177-3AD203B41FA5}">
                      <a16:colId xmlns:a16="http://schemas.microsoft.com/office/drawing/2014/main" val="3531645991"/>
                    </a:ext>
                  </a:extLst>
                </a:gridCol>
              </a:tblGrid>
              <a:tr h="370840">
                <a:tc>
                  <a:txBody>
                    <a:bodyPr/>
                    <a:lstStyle/>
                    <a:p>
                      <a:r>
                        <a:rPr lang="en-GB" sz="1800"/>
                        <a:t>Criterion </a:t>
                      </a:r>
                    </a:p>
                  </a:txBody>
                  <a:tcPr/>
                </a:tc>
                <a:tc>
                  <a:txBody>
                    <a:bodyPr/>
                    <a:lstStyle/>
                    <a:p>
                      <a:r>
                        <a:rPr lang="en-GB" sz="1800"/>
                        <a:t>Weight (%)</a:t>
                      </a:r>
                    </a:p>
                  </a:txBody>
                  <a:tcPr/>
                </a:tc>
                <a:extLst>
                  <a:ext uri="{0D108BD9-81ED-4DB2-BD59-A6C34878D82A}">
                    <a16:rowId xmlns:a16="http://schemas.microsoft.com/office/drawing/2014/main" val="902875911"/>
                  </a:ext>
                </a:extLst>
              </a:tr>
              <a:tr h="370840">
                <a:tc>
                  <a:txBody>
                    <a:bodyPr/>
                    <a:lstStyle/>
                    <a:p>
                      <a:r>
                        <a:rPr lang="en-GB" sz="1800" b="1" kern="1200">
                          <a:solidFill>
                            <a:schemeClr val="accent4"/>
                          </a:solidFill>
                          <a:latin typeface="+mn-lt"/>
                          <a:ea typeface="+mn-ea"/>
                          <a:cs typeface="+mn-cs"/>
                        </a:rPr>
                        <a:t>Fit to call / strategic alignment</a:t>
                      </a:r>
                    </a:p>
                  </a:txBody>
                  <a:tcPr/>
                </a:tc>
                <a:tc>
                  <a:txBody>
                    <a:bodyPr/>
                    <a:lstStyle/>
                    <a:p>
                      <a:r>
                        <a:rPr lang="en-GB" sz="1800">
                          <a:solidFill>
                            <a:srgbClr val="54266B"/>
                          </a:solidFill>
                        </a:rPr>
                        <a:t>15%</a:t>
                      </a:r>
                    </a:p>
                  </a:txBody>
                  <a:tcPr/>
                </a:tc>
                <a:extLst>
                  <a:ext uri="{0D108BD9-81ED-4DB2-BD59-A6C34878D82A}">
                    <a16:rowId xmlns:a16="http://schemas.microsoft.com/office/drawing/2014/main" val="1842226113"/>
                  </a:ext>
                </a:extLst>
              </a:tr>
              <a:tr h="370840">
                <a:tc>
                  <a:txBody>
                    <a:bodyPr/>
                    <a:lstStyle/>
                    <a:p>
                      <a:pPr marL="0" algn="l" defTabSz="685800" rtl="0" eaLnBrk="1" latinLnBrk="0" hangingPunct="1"/>
                      <a:r>
                        <a:rPr lang="en-GB" sz="1800" b="1" kern="1200">
                          <a:solidFill>
                            <a:schemeClr val="accent4"/>
                          </a:solidFill>
                          <a:latin typeface="+mn-lt"/>
                          <a:ea typeface="+mn-ea"/>
                          <a:cs typeface="+mn-cs"/>
                        </a:rPr>
                        <a:t>Need &amp; rationale </a:t>
                      </a:r>
                    </a:p>
                  </a:txBody>
                  <a:tcPr/>
                </a:tc>
                <a:tc>
                  <a:txBody>
                    <a:bodyPr/>
                    <a:lstStyle/>
                    <a:p>
                      <a:r>
                        <a:rPr lang="en-GB" sz="1800">
                          <a:solidFill>
                            <a:srgbClr val="54266B"/>
                          </a:solidFill>
                        </a:rPr>
                        <a:t>15%</a:t>
                      </a:r>
                    </a:p>
                  </a:txBody>
                  <a:tcPr/>
                </a:tc>
                <a:extLst>
                  <a:ext uri="{0D108BD9-81ED-4DB2-BD59-A6C34878D82A}">
                    <a16:rowId xmlns:a16="http://schemas.microsoft.com/office/drawing/2014/main" val="3094426698"/>
                  </a:ext>
                </a:extLst>
              </a:tr>
              <a:tr h="370840">
                <a:tc>
                  <a:txBody>
                    <a:bodyPr/>
                    <a:lstStyle/>
                    <a:p>
                      <a:pPr marL="0" algn="l" defTabSz="685800" rtl="0" eaLnBrk="1" latinLnBrk="0" hangingPunct="1"/>
                      <a:r>
                        <a:rPr lang="en-GB" sz="1800" b="1" kern="1200">
                          <a:solidFill>
                            <a:schemeClr val="accent4"/>
                          </a:solidFill>
                          <a:latin typeface="+mn-lt"/>
                          <a:ea typeface="+mn-ea"/>
                          <a:cs typeface="+mn-cs"/>
                        </a:rPr>
                        <a:t>Feasibility of methodology </a:t>
                      </a:r>
                    </a:p>
                  </a:txBody>
                  <a:tcPr/>
                </a:tc>
                <a:tc>
                  <a:txBody>
                    <a:bodyPr/>
                    <a:lstStyle/>
                    <a:p>
                      <a:r>
                        <a:rPr lang="en-GB" sz="1800">
                          <a:solidFill>
                            <a:srgbClr val="54266B"/>
                          </a:solidFill>
                        </a:rPr>
                        <a:t>40%</a:t>
                      </a:r>
                    </a:p>
                  </a:txBody>
                  <a:tcPr/>
                </a:tc>
                <a:extLst>
                  <a:ext uri="{0D108BD9-81ED-4DB2-BD59-A6C34878D82A}">
                    <a16:rowId xmlns:a16="http://schemas.microsoft.com/office/drawing/2014/main" val="4142350907"/>
                  </a:ext>
                </a:extLst>
              </a:tr>
              <a:tr h="370840">
                <a:tc>
                  <a:txBody>
                    <a:bodyPr/>
                    <a:lstStyle/>
                    <a:p>
                      <a:pPr marL="0" algn="l" defTabSz="685800" rtl="0" eaLnBrk="1" latinLnBrk="0" hangingPunct="1"/>
                      <a:r>
                        <a:rPr lang="en-GB" sz="1800" b="1" kern="1200">
                          <a:solidFill>
                            <a:schemeClr val="accent4"/>
                          </a:solidFill>
                          <a:latin typeface="+mn-lt"/>
                          <a:ea typeface="+mn-ea"/>
                          <a:cs typeface="+mn-cs"/>
                        </a:rPr>
                        <a:t>Benefit &amp; impact (high-level)</a:t>
                      </a:r>
                    </a:p>
                  </a:txBody>
                  <a:tcPr/>
                </a:tc>
                <a:tc>
                  <a:txBody>
                    <a:bodyPr/>
                    <a:lstStyle/>
                    <a:p>
                      <a:r>
                        <a:rPr lang="en-GB" sz="1800">
                          <a:solidFill>
                            <a:srgbClr val="54266B"/>
                          </a:solidFill>
                        </a:rPr>
                        <a:t>30%</a:t>
                      </a:r>
                    </a:p>
                  </a:txBody>
                  <a:tcPr/>
                </a:tc>
                <a:extLst>
                  <a:ext uri="{0D108BD9-81ED-4DB2-BD59-A6C34878D82A}">
                    <a16:rowId xmlns:a16="http://schemas.microsoft.com/office/drawing/2014/main" val="3938123055"/>
                  </a:ext>
                </a:extLst>
              </a:tr>
            </a:tbl>
          </a:graphicData>
        </a:graphic>
      </p:graphicFrame>
    </p:spTree>
    <p:extLst>
      <p:ext uri="{BB962C8B-B14F-4D97-AF65-F5344CB8AC3E}">
        <p14:creationId xmlns:p14="http://schemas.microsoft.com/office/powerpoint/2010/main" val="2481764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3B6E45-A267-16F4-A2D1-EF4BFBB59918}"/>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FB6567A0-17E5-B0EB-AD45-6031C59EC4AC}"/>
              </a:ext>
            </a:extLst>
          </p:cNvPr>
          <p:cNvSpPr txBox="1"/>
          <p:nvPr/>
        </p:nvSpPr>
        <p:spPr>
          <a:xfrm>
            <a:off x="489204" y="634383"/>
            <a:ext cx="7626096" cy="877163"/>
          </a:xfrm>
          <a:prstGeom prst="rect">
            <a:avLst/>
          </a:prstGeom>
          <a:noFill/>
        </p:spPr>
        <p:txBody>
          <a:bodyPr wrap="square">
            <a:spAutoFit/>
          </a:bodyPr>
          <a:lstStyle/>
          <a:p>
            <a:r>
              <a:rPr kumimoji="0" lang="en-US" sz="3300" b="1" i="0" u="none" strike="noStrike" kern="1200" cap="none" spc="0" normalizeH="0" baseline="0" noProof="0">
                <a:ln w="0"/>
                <a:solidFill>
                  <a:srgbClr val="1C9CD4"/>
                </a:solidFill>
                <a:effectLst>
                  <a:outerShdw blurRad="38100" dist="25400" dir="5400000" algn="ctr" rotWithShape="0">
                    <a:srgbClr val="6E747A">
                      <a:alpha val="43000"/>
                    </a:srgbClr>
                  </a:outerShdw>
                </a:effectLst>
                <a:uLnTx/>
                <a:uFillTx/>
                <a:latin typeface="Aptos Display" panose="02110004020202020204"/>
                <a:ea typeface="+mj-ea"/>
                <a:cs typeface="+mj-cs"/>
              </a:rPr>
              <a:t>Full proposal stage</a:t>
            </a:r>
            <a:br>
              <a:rPr kumimoji="0" lang="en-US" sz="3300" b="0" i="0" u="none" strike="noStrike" kern="1200" cap="none" spc="0" normalizeH="0" baseline="0" noProof="0">
                <a:ln w="0"/>
                <a:solidFill>
                  <a:srgbClr val="1C9CD4"/>
                </a:solidFill>
                <a:effectLst>
                  <a:outerShdw blurRad="38100" dist="25400" dir="5400000" algn="ctr" rotWithShape="0">
                    <a:srgbClr val="6E747A">
                      <a:alpha val="43000"/>
                    </a:srgbClr>
                  </a:outerShdw>
                </a:effectLst>
                <a:uLnTx/>
                <a:uFillTx/>
                <a:latin typeface="Aptos Display" panose="02110004020202020204"/>
                <a:ea typeface="+mj-ea"/>
                <a:cs typeface="+mj-cs"/>
              </a:rPr>
            </a:br>
            <a:endParaRPr lang="en-GB"/>
          </a:p>
        </p:txBody>
      </p:sp>
      <p:sp>
        <p:nvSpPr>
          <p:cNvPr id="10" name="TextBox 9">
            <a:extLst>
              <a:ext uri="{FF2B5EF4-FFF2-40B4-BE49-F238E27FC236}">
                <a16:creationId xmlns:a16="http://schemas.microsoft.com/office/drawing/2014/main" id="{0AA7B301-34D5-CA0B-D0F3-454649DF90FA}"/>
              </a:ext>
            </a:extLst>
          </p:cNvPr>
          <p:cNvSpPr txBox="1"/>
          <p:nvPr/>
        </p:nvSpPr>
        <p:spPr>
          <a:xfrm>
            <a:off x="489204" y="1347829"/>
            <a:ext cx="8099298"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n w="0"/>
                <a:solidFill>
                  <a:srgbClr val="54266B"/>
                </a:solidFill>
                <a:effectLst>
                  <a:outerShdw blurRad="38100" dist="25400" dir="5400000" algn="ctr" rotWithShape="0">
                    <a:srgbClr val="6E747A">
                      <a:alpha val="43000"/>
                    </a:srgbClr>
                  </a:outerShdw>
                </a:effectLst>
                <a:latin typeface="Aptos Display" panose="02110004020202020204"/>
                <a:ea typeface="+mj-ea"/>
                <a:cs typeface="+mj-cs"/>
              </a:rPr>
              <a:t>Details of full proposals will be provided to those shortlisted at EOI stage. </a:t>
            </a:r>
          </a:p>
          <a:p>
            <a:endParaRPr lang="en-GB">
              <a:ln w="0"/>
              <a:solidFill>
                <a:srgbClr val="54266B"/>
              </a:solidFill>
              <a:effectLst>
                <a:outerShdw blurRad="38100" dist="25400" dir="5400000" algn="ctr" rotWithShape="0">
                  <a:srgbClr val="6E747A">
                    <a:alpha val="43000"/>
                  </a:srgbClr>
                </a:outerShdw>
              </a:effectLst>
              <a:latin typeface="Aptos Display" panose="02110004020202020204"/>
              <a:ea typeface="+mj-ea"/>
              <a:cs typeface="+mj-cs"/>
            </a:endParaRPr>
          </a:p>
          <a:p>
            <a:r>
              <a:rPr lang="en-GB">
                <a:ln w="0"/>
                <a:solidFill>
                  <a:srgbClr val="54266B"/>
                </a:solidFill>
                <a:effectLst>
                  <a:outerShdw blurRad="38100" dist="25400" dir="5400000" algn="ctr" rotWithShape="0">
                    <a:srgbClr val="6E747A">
                      <a:alpha val="43000"/>
                    </a:srgbClr>
                  </a:outerShdw>
                </a:effectLst>
                <a:latin typeface="Aptos Display" panose="02110004020202020204"/>
                <a:ea typeface="+mj-ea"/>
                <a:cs typeface="+mj-cs"/>
              </a:rPr>
              <a:t>Those invited to submit a full proposal will receive feedback from the EOI review panel, providing any insights that may strengthen their full proposal, and be invited to attend tailored webinars on areas including proposal writing, budget development, research ethics &amp; stakeholder involvement in advance of the full proposal deadline. </a:t>
            </a:r>
          </a:p>
          <a:p>
            <a:endParaRPr lang="en-GB">
              <a:ln w="0"/>
              <a:solidFill>
                <a:srgbClr val="54266B"/>
              </a:solidFill>
              <a:effectLst>
                <a:outerShdw blurRad="38100" dist="25400" dir="5400000" algn="ctr" rotWithShape="0">
                  <a:srgbClr val="6E747A">
                    <a:alpha val="43000"/>
                  </a:srgbClr>
                </a:outerShdw>
              </a:effectLst>
              <a:latin typeface="Aptos Display" panose="02110004020202020204"/>
              <a:ea typeface="+mj-ea"/>
              <a:cs typeface="+mj-cs"/>
            </a:endParaRPr>
          </a:p>
          <a:p>
            <a:r>
              <a:rPr lang="en-GB">
                <a:ln w="0"/>
                <a:solidFill>
                  <a:srgbClr val="54266B"/>
                </a:solidFill>
                <a:effectLst>
                  <a:outerShdw blurRad="38100" dist="25400" dir="5400000" algn="ctr" rotWithShape="0">
                    <a:srgbClr val="6E747A">
                      <a:alpha val="43000"/>
                    </a:srgbClr>
                  </a:outerShdw>
                </a:effectLst>
                <a:latin typeface="Aptos Display" panose="02110004020202020204"/>
                <a:ea typeface="+mj-ea"/>
                <a:cs typeface="+mj-cs"/>
              </a:rPr>
              <a:t>If applicants selected support with matching with stakeholders or academic mentors as part of their EOI, the Network team will be in touch to suggest connections and facilitate introductions. </a:t>
            </a:r>
          </a:p>
          <a:p>
            <a:endParaRPr lang="en-GB">
              <a:ln w="0"/>
              <a:solidFill>
                <a:srgbClr val="54266B"/>
              </a:solidFill>
              <a:effectLst>
                <a:outerShdw blurRad="38100" dist="25400" dir="5400000" algn="ctr" rotWithShape="0">
                  <a:srgbClr val="6E747A">
                    <a:alpha val="43000"/>
                  </a:srgbClr>
                </a:outerShdw>
              </a:effectLst>
              <a:latin typeface="Aptos Display" panose="02110004020202020204"/>
              <a:ea typeface="+mj-ea"/>
              <a:cs typeface="+mj-cs"/>
            </a:endParaRPr>
          </a:p>
          <a:p>
            <a:endParaRPr lang="en-GB">
              <a:ln w="0"/>
              <a:solidFill>
                <a:srgbClr val="54266B"/>
              </a:solidFill>
              <a:effectLst>
                <a:outerShdw blurRad="38100" dist="25400" dir="5400000" algn="ctr" rotWithShape="0">
                  <a:srgbClr val="6E747A">
                    <a:alpha val="43000"/>
                  </a:srgbClr>
                </a:outerShdw>
              </a:effectLst>
              <a:latin typeface="Aptos Display" panose="02110004020202020204"/>
              <a:ea typeface="+mj-ea"/>
              <a:cs typeface="+mj-cs"/>
            </a:endParaRPr>
          </a:p>
          <a:p>
            <a:endParaRPr lang="en-GB">
              <a:ln w="0"/>
              <a:solidFill>
                <a:srgbClr val="54266B"/>
              </a:solidFill>
              <a:effectLst>
                <a:outerShdw blurRad="38100" dist="25400" dir="5400000" algn="ctr" rotWithShape="0">
                  <a:srgbClr val="6E747A">
                    <a:alpha val="43000"/>
                  </a:srgbClr>
                </a:outerShdw>
              </a:effectLst>
              <a:latin typeface="Aptos Display" panose="02110004020202020204"/>
              <a:ea typeface="+mj-ea"/>
              <a:cs typeface="+mj-cs"/>
            </a:endParaRPr>
          </a:p>
          <a:p>
            <a:endParaRPr lang="en-GB">
              <a:ln w="0"/>
              <a:solidFill>
                <a:srgbClr val="54266B"/>
              </a:solidFill>
              <a:effectLst>
                <a:outerShdw blurRad="38100" dist="25400" dir="5400000" algn="ctr" rotWithShape="0">
                  <a:srgbClr val="6E747A">
                    <a:alpha val="43000"/>
                  </a:srgbClr>
                </a:outerShdw>
              </a:effectLst>
              <a:latin typeface="Aptos Display" panose="02110004020202020204"/>
              <a:ea typeface="+mj-ea"/>
              <a:cs typeface="+mj-cs"/>
            </a:endParaRPr>
          </a:p>
          <a:p>
            <a:endParaRPr lang="en-GB">
              <a:ln w="0"/>
              <a:solidFill>
                <a:srgbClr val="54266B"/>
              </a:solidFill>
              <a:effectLst>
                <a:outerShdw blurRad="38100" dist="25400" dir="5400000" algn="ctr" rotWithShape="0">
                  <a:srgbClr val="6E747A">
                    <a:alpha val="43000"/>
                  </a:srgbClr>
                </a:outerShdw>
              </a:effectLst>
              <a:latin typeface="Aptos Display" panose="02110004020202020204"/>
              <a:ea typeface="+mj-ea"/>
              <a:cs typeface="+mj-cs"/>
            </a:endParaRPr>
          </a:p>
          <a:p>
            <a:endParaRPr lang="en-GB">
              <a:ln w="0"/>
              <a:solidFill>
                <a:srgbClr val="54266B"/>
              </a:solidFill>
              <a:effectLst>
                <a:outerShdw blurRad="38100" dist="25400" dir="5400000" algn="ctr" rotWithShape="0">
                  <a:srgbClr val="6E747A">
                    <a:alpha val="43000"/>
                  </a:srgbClr>
                </a:outerShdw>
              </a:effectLst>
              <a:latin typeface="Aptos Display" panose="02110004020202020204"/>
              <a:ea typeface="+mj-ea"/>
              <a:cs typeface="+mj-cs"/>
            </a:endParaRPr>
          </a:p>
          <a:p>
            <a:endParaRPr lang="en-GB">
              <a:ln w="0"/>
              <a:solidFill>
                <a:srgbClr val="54266B"/>
              </a:solidFill>
              <a:effectLst>
                <a:outerShdw blurRad="38100" dist="25400" dir="5400000" algn="ctr" rotWithShape="0">
                  <a:srgbClr val="6E747A">
                    <a:alpha val="43000"/>
                  </a:srgbClr>
                </a:outerShdw>
              </a:effectLst>
              <a:latin typeface="Aptos Display" panose="02110004020202020204"/>
              <a:ea typeface="+mj-ea"/>
              <a:cs typeface="+mj-cs"/>
            </a:endParaRPr>
          </a:p>
        </p:txBody>
      </p:sp>
    </p:spTree>
    <p:extLst>
      <p:ext uri="{BB962C8B-B14F-4D97-AF65-F5344CB8AC3E}">
        <p14:creationId xmlns:p14="http://schemas.microsoft.com/office/powerpoint/2010/main" val="37546098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81406C-3980-4C49-4E89-0AA8DEBD1319}"/>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FE1AD59F-086B-02BF-AC76-D2623559969F}"/>
              </a:ext>
            </a:extLst>
          </p:cNvPr>
          <p:cNvSpPr txBox="1"/>
          <p:nvPr/>
        </p:nvSpPr>
        <p:spPr>
          <a:xfrm>
            <a:off x="489204" y="634383"/>
            <a:ext cx="7626096" cy="877163"/>
          </a:xfrm>
          <a:prstGeom prst="rect">
            <a:avLst/>
          </a:prstGeom>
          <a:noFill/>
        </p:spPr>
        <p:txBody>
          <a:bodyPr wrap="square">
            <a:spAutoFit/>
          </a:bodyPr>
          <a:lstStyle/>
          <a:p>
            <a:r>
              <a:rPr lang="en-US" sz="3300" b="1">
                <a:ln w="0"/>
                <a:solidFill>
                  <a:srgbClr val="1C9CD4"/>
                </a:solidFill>
                <a:effectLst>
                  <a:outerShdw blurRad="38100" dist="25400" dir="5400000" algn="ctr" rotWithShape="0">
                    <a:srgbClr val="6E747A">
                      <a:alpha val="43000"/>
                    </a:srgbClr>
                  </a:outerShdw>
                </a:effectLst>
                <a:latin typeface="Aptos Display" panose="02110004020202020204"/>
                <a:ea typeface="+mj-ea"/>
                <a:cs typeface="+mj-cs"/>
              </a:rPr>
              <a:t>Additional expectations </a:t>
            </a:r>
            <a:br>
              <a:rPr kumimoji="0" lang="en-US" sz="3300" b="0" i="0" u="none" strike="noStrike" kern="1200" cap="none" spc="0" normalizeH="0" baseline="0" noProof="0">
                <a:ln w="0"/>
                <a:solidFill>
                  <a:srgbClr val="1C9CD4"/>
                </a:solidFill>
                <a:effectLst>
                  <a:outerShdw blurRad="38100" dist="25400" dir="5400000" algn="ctr" rotWithShape="0">
                    <a:srgbClr val="6E747A">
                      <a:alpha val="43000"/>
                    </a:srgbClr>
                  </a:outerShdw>
                </a:effectLst>
                <a:uLnTx/>
                <a:uFillTx/>
                <a:latin typeface="Aptos Display" panose="02110004020202020204"/>
                <a:ea typeface="+mj-ea"/>
                <a:cs typeface="+mj-cs"/>
              </a:rPr>
            </a:br>
            <a:endParaRPr lang="en-GB"/>
          </a:p>
        </p:txBody>
      </p:sp>
      <p:sp>
        <p:nvSpPr>
          <p:cNvPr id="10" name="TextBox 9">
            <a:extLst>
              <a:ext uri="{FF2B5EF4-FFF2-40B4-BE49-F238E27FC236}">
                <a16:creationId xmlns:a16="http://schemas.microsoft.com/office/drawing/2014/main" id="{8C7E831A-8265-4480-6B33-E2A57F1E002D}"/>
              </a:ext>
            </a:extLst>
          </p:cNvPr>
          <p:cNvSpPr txBox="1"/>
          <p:nvPr/>
        </p:nvSpPr>
        <p:spPr>
          <a:xfrm>
            <a:off x="489204" y="1347829"/>
            <a:ext cx="8099298" cy="59093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GB">
                <a:ln w="0"/>
                <a:solidFill>
                  <a:srgbClr val="54266B"/>
                </a:solidFill>
                <a:effectLst>
                  <a:outerShdw blurRad="38100" dist="25400" dir="5400000" algn="ctr" rotWithShape="0">
                    <a:srgbClr val="6E747A">
                      <a:alpha val="43000"/>
                    </a:srgbClr>
                  </a:outerShdw>
                </a:effectLst>
                <a:latin typeface="Aptos Display" panose="02110004020202020204"/>
              </a:rPr>
              <a:t>Lead principal investigators of successful selected projects will be expected to join the Network’s Early Career Researcher Forum to support their continuous development. </a:t>
            </a:r>
          </a:p>
          <a:p>
            <a:pPr marL="285750" indent="-285750">
              <a:buFont typeface="Arial" panose="020B0604020202020204" pitchFamily="34" charset="0"/>
              <a:buChar char="•"/>
            </a:pPr>
            <a:endParaRPr lang="en-GB">
              <a:ln w="0"/>
              <a:solidFill>
                <a:srgbClr val="54266B"/>
              </a:solidFill>
              <a:effectLst>
                <a:outerShdw blurRad="38100" dist="25400" dir="5400000" algn="ctr" rotWithShape="0">
                  <a:srgbClr val="6E747A">
                    <a:alpha val="43000"/>
                  </a:srgbClr>
                </a:outerShdw>
              </a:effectLst>
              <a:latin typeface="Aptos Display" panose="02110004020202020204"/>
              <a:ea typeface="+mj-ea"/>
              <a:cs typeface="+mj-cs"/>
            </a:endParaRPr>
          </a:p>
          <a:p>
            <a:pPr marL="285750" indent="-285750">
              <a:buFont typeface="Arial" panose="020B0604020202020204" pitchFamily="34" charset="0"/>
              <a:buChar char="•"/>
            </a:pPr>
            <a:r>
              <a:rPr lang="en-GB">
                <a:ln w="0"/>
                <a:solidFill>
                  <a:srgbClr val="54266B"/>
                </a:solidFill>
                <a:effectLst>
                  <a:outerShdw blurRad="38100" dist="25400" dir="5400000" algn="ctr" rotWithShape="0">
                    <a:srgbClr val="6E747A">
                      <a:alpha val="43000"/>
                    </a:srgbClr>
                  </a:outerShdw>
                </a:effectLst>
                <a:latin typeface="Aptos Display" panose="02110004020202020204"/>
                <a:ea typeface="+mj-ea"/>
                <a:cs typeface="+mj-cs"/>
              </a:rPr>
              <a:t>From the point of notification of successful funding, projects should begin ethical approval processes to ensure these are secured before project commencement. </a:t>
            </a:r>
          </a:p>
          <a:p>
            <a:pPr marL="285750" indent="-285750">
              <a:buFont typeface="Arial" panose="020B0604020202020204" pitchFamily="34" charset="0"/>
              <a:buChar char="•"/>
            </a:pPr>
            <a:endParaRPr lang="en-GB">
              <a:ln w="0"/>
              <a:solidFill>
                <a:srgbClr val="54266B"/>
              </a:solidFill>
              <a:effectLst>
                <a:outerShdw blurRad="38100" dist="25400" dir="5400000" algn="ctr" rotWithShape="0">
                  <a:srgbClr val="6E747A">
                    <a:alpha val="43000"/>
                  </a:srgbClr>
                </a:outerShdw>
              </a:effectLst>
              <a:latin typeface="Aptos Display" panose="02110004020202020204"/>
              <a:ea typeface="+mj-ea"/>
              <a:cs typeface="+mj-cs"/>
            </a:endParaRPr>
          </a:p>
          <a:p>
            <a:pPr marL="285750" indent="-285750">
              <a:buFont typeface="Arial" panose="020B0604020202020204" pitchFamily="34" charset="0"/>
              <a:buChar char="•"/>
            </a:pPr>
            <a:r>
              <a:rPr lang="en-GB">
                <a:ln w="0"/>
                <a:solidFill>
                  <a:srgbClr val="54266B"/>
                </a:solidFill>
                <a:effectLst>
                  <a:outerShdw blurRad="38100" dist="25400" dir="5400000" algn="ctr" rotWithShape="0">
                    <a:srgbClr val="6E747A">
                      <a:alpha val="43000"/>
                    </a:srgbClr>
                  </a:outerShdw>
                </a:effectLst>
                <a:latin typeface="Aptos Display" panose="02110004020202020204"/>
                <a:ea typeface="+mj-ea"/>
                <a:cs typeface="+mj-cs"/>
              </a:rPr>
              <a:t>Projects will be funded based on UKRI standard terms &amp; conditions. Those invited to submit full proposals will be provided with draft terms &amp; conditions for review of relevant legal teams in your institution(s) to ensure these can be adhered to if successful, to avoid delays in contracting. </a:t>
            </a:r>
          </a:p>
          <a:p>
            <a:pPr marL="285750" indent="-285750">
              <a:buFont typeface="Arial" panose="020B0604020202020204" pitchFamily="34" charset="0"/>
              <a:buChar char="•"/>
            </a:pPr>
            <a:endParaRPr lang="en-GB">
              <a:ln w="0"/>
              <a:solidFill>
                <a:srgbClr val="54266B"/>
              </a:solidFill>
              <a:effectLst>
                <a:outerShdw blurRad="38100" dist="25400" dir="5400000" algn="ctr" rotWithShape="0">
                  <a:srgbClr val="6E747A">
                    <a:alpha val="43000"/>
                  </a:srgbClr>
                </a:outerShdw>
              </a:effectLst>
              <a:latin typeface="Aptos Display" panose="02110004020202020204"/>
              <a:ea typeface="+mj-ea"/>
              <a:cs typeface="+mj-cs"/>
            </a:endParaRPr>
          </a:p>
          <a:p>
            <a:pPr marL="285750" indent="-285750">
              <a:buFont typeface="Arial" panose="020B0604020202020204" pitchFamily="34" charset="0"/>
              <a:buChar char="•"/>
            </a:pPr>
            <a:r>
              <a:rPr lang="en-GB">
                <a:ln w="0"/>
                <a:solidFill>
                  <a:srgbClr val="54266B"/>
                </a:solidFill>
                <a:effectLst>
                  <a:outerShdw blurRad="38100" dist="25400" dir="5400000" algn="ctr" rotWithShape="0">
                    <a:srgbClr val="6E747A">
                      <a:alpha val="43000"/>
                    </a:srgbClr>
                  </a:outerShdw>
                </a:effectLst>
                <a:latin typeface="Aptos Display" panose="02110004020202020204"/>
                <a:ea typeface="+mj-ea"/>
                <a:cs typeface="+mj-cs"/>
              </a:rPr>
              <a:t>Projects will be expected to report on research activities and outcomes as well as financial records. The Network team will provide guidance, support and relevant training on reporting expectations prior to project commencement. </a:t>
            </a:r>
          </a:p>
          <a:p>
            <a:endParaRPr lang="en-GB">
              <a:ln w="0"/>
              <a:solidFill>
                <a:srgbClr val="54266B"/>
              </a:solidFill>
              <a:effectLst>
                <a:outerShdw blurRad="38100" dist="25400" dir="5400000" algn="ctr" rotWithShape="0">
                  <a:srgbClr val="6E747A">
                    <a:alpha val="43000"/>
                  </a:srgbClr>
                </a:outerShdw>
              </a:effectLst>
              <a:latin typeface="Aptos Display" panose="02110004020202020204"/>
              <a:ea typeface="+mj-ea"/>
              <a:cs typeface="+mj-cs"/>
            </a:endParaRPr>
          </a:p>
          <a:p>
            <a:endParaRPr lang="en-GB">
              <a:ln w="0"/>
              <a:solidFill>
                <a:srgbClr val="54266B"/>
              </a:solidFill>
              <a:effectLst>
                <a:outerShdw blurRad="38100" dist="25400" dir="5400000" algn="ctr" rotWithShape="0">
                  <a:srgbClr val="6E747A">
                    <a:alpha val="43000"/>
                  </a:srgbClr>
                </a:outerShdw>
              </a:effectLst>
              <a:latin typeface="Aptos Display" panose="02110004020202020204"/>
              <a:ea typeface="+mj-ea"/>
              <a:cs typeface="+mj-cs"/>
            </a:endParaRPr>
          </a:p>
          <a:p>
            <a:endParaRPr lang="en-GB">
              <a:ln w="0"/>
              <a:solidFill>
                <a:srgbClr val="54266B"/>
              </a:solidFill>
              <a:effectLst>
                <a:outerShdw blurRad="38100" dist="25400" dir="5400000" algn="ctr" rotWithShape="0">
                  <a:srgbClr val="6E747A">
                    <a:alpha val="43000"/>
                  </a:srgbClr>
                </a:outerShdw>
              </a:effectLst>
              <a:latin typeface="Aptos Display" panose="02110004020202020204"/>
              <a:ea typeface="+mj-ea"/>
              <a:cs typeface="+mj-cs"/>
            </a:endParaRPr>
          </a:p>
          <a:p>
            <a:endParaRPr lang="en-GB">
              <a:ln w="0"/>
              <a:solidFill>
                <a:srgbClr val="54266B"/>
              </a:solidFill>
              <a:effectLst>
                <a:outerShdw blurRad="38100" dist="25400" dir="5400000" algn="ctr" rotWithShape="0">
                  <a:srgbClr val="6E747A">
                    <a:alpha val="43000"/>
                  </a:srgbClr>
                </a:outerShdw>
              </a:effectLst>
              <a:latin typeface="Aptos Display" panose="02110004020202020204"/>
              <a:ea typeface="+mj-ea"/>
              <a:cs typeface="+mj-cs"/>
            </a:endParaRPr>
          </a:p>
          <a:p>
            <a:endParaRPr lang="en-GB">
              <a:ln w="0"/>
              <a:solidFill>
                <a:srgbClr val="54266B"/>
              </a:solidFill>
              <a:effectLst>
                <a:outerShdw blurRad="38100" dist="25400" dir="5400000" algn="ctr" rotWithShape="0">
                  <a:srgbClr val="6E747A">
                    <a:alpha val="43000"/>
                  </a:srgbClr>
                </a:outerShdw>
              </a:effectLst>
              <a:latin typeface="Aptos Display" panose="02110004020202020204"/>
              <a:ea typeface="+mj-ea"/>
              <a:cs typeface="+mj-cs"/>
            </a:endParaRPr>
          </a:p>
          <a:p>
            <a:endParaRPr lang="en-GB">
              <a:ln w="0"/>
              <a:solidFill>
                <a:srgbClr val="54266B"/>
              </a:solidFill>
              <a:effectLst>
                <a:outerShdw blurRad="38100" dist="25400" dir="5400000" algn="ctr" rotWithShape="0">
                  <a:srgbClr val="6E747A">
                    <a:alpha val="43000"/>
                  </a:srgbClr>
                </a:outerShdw>
              </a:effectLst>
              <a:latin typeface="Aptos Display" panose="02110004020202020204"/>
              <a:ea typeface="+mj-ea"/>
              <a:cs typeface="+mj-cs"/>
            </a:endParaRPr>
          </a:p>
        </p:txBody>
      </p:sp>
    </p:spTree>
    <p:extLst>
      <p:ext uri="{BB962C8B-B14F-4D97-AF65-F5344CB8AC3E}">
        <p14:creationId xmlns:p14="http://schemas.microsoft.com/office/powerpoint/2010/main" val="20966821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64286-3B1A-FF01-2E46-1257CF0CFD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A439D8-B5C9-259E-A25D-A0F757E21B2B}"/>
              </a:ext>
            </a:extLst>
          </p:cNvPr>
          <p:cNvSpPr>
            <a:spLocks noGrp="1"/>
          </p:cNvSpPr>
          <p:nvPr>
            <p:ph type="title"/>
          </p:nvPr>
        </p:nvSpPr>
        <p:spPr>
          <a:xfrm>
            <a:off x="251103" y="2035941"/>
            <a:ext cx="4532352" cy="2321719"/>
          </a:xfrm>
        </p:spPr>
        <p:txBody>
          <a:bodyPr/>
          <a:lstStyle/>
          <a:p>
            <a:r>
              <a:rPr lang="en-GB"/>
              <a:t>Thank you! </a:t>
            </a:r>
            <a:br>
              <a:rPr lang="en-GB"/>
            </a:br>
            <a:br>
              <a:rPr lang="en-GB"/>
            </a:br>
            <a:r>
              <a:rPr lang="en-GB"/>
              <a:t>Any questions?</a:t>
            </a:r>
          </a:p>
        </p:txBody>
      </p:sp>
    </p:spTree>
    <p:extLst>
      <p:ext uri="{BB962C8B-B14F-4D97-AF65-F5344CB8AC3E}">
        <p14:creationId xmlns:p14="http://schemas.microsoft.com/office/powerpoint/2010/main" val="3615467695"/>
      </p:ext>
    </p:extLst>
  </p:cSld>
  <p:clrMapOvr>
    <a:masterClrMapping/>
  </p:clrMapOvr>
</p:sld>
</file>

<file path=ppt/theme/theme1.xml><?xml version="1.0" encoding="utf-8"?>
<a:theme xmlns:a="http://schemas.openxmlformats.org/drawingml/2006/main" name="Office Theme">
  <a:themeElements>
    <a:clrScheme name="Custom 2">
      <a:dk1>
        <a:srgbClr val="1C9CD4"/>
      </a:dk1>
      <a:lt1>
        <a:srgbClr val="FFFFFF"/>
      </a:lt1>
      <a:dk2>
        <a:srgbClr val="32314B"/>
      </a:dk2>
      <a:lt2>
        <a:srgbClr val="8C948C"/>
      </a:lt2>
      <a:accent1>
        <a:srgbClr val="1C9CD4"/>
      </a:accent1>
      <a:accent2>
        <a:srgbClr val="EB1464"/>
      </a:accent2>
      <a:accent3>
        <a:srgbClr val="E2BB24"/>
      </a:accent3>
      <a:accent4>
        <a:srgbClr val="54266B"/>
      </a:accent4>
      <a:accent5>
        <a:srgbClr val="13526F"/>
      </a:accent5>
      <a:accent6>
        <a:srgbClr val="557E93"/>
      </a:accent6>
      <a:hlink>
        <a:srgbClr val="0000FF"/>
      </a:hlink>
      <a:folHlink>
        <a:srgbClr val="FF00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9AE74BDE-E8D9-4FAC-9626-497CB7D064EC}" vid="{166974D3-5723-402E-8155-ACC19938CB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Custom 2">
    <a:dk1>
      <a:srgbClr val="1C9CD4"/>
    </a:dk1>
    <a:lt1>
      <a:srgbClr val="FFFFFF"/>
    </a:lt1>
    <a:dk2>
      <a:srgbClr val="32314B"/>
    </a:dk2>
    <a:lt2>
      <a:srgbClr val="8C948C"/>
    </a:lt2>
    <a:accent1>
      <a:srgbClr val="1C9CD4"/>
    </a:accent1>
    <a:accent2>
      <a:srgbClr val="EB1464"/>
    </a:accent2>
    <a:accent3>
      <a:srgbClr val="E2BB24"/>
    </a:accent3>
    <a:accent4>
      <a:srgbClr val="54266B"/>
    </a:accent4>
    <a:accent5>
      <a:srgbClr val="13526F"/>
    </a:accent5>
    <a:accent6>
      <a:srgbClr val="557E93"/>
    </a:accent6>
    <a:hlink>
      <a:srgbClr val="0000FF"/>
    </a:hlink>
    <a:folHlink>
      <a:srgbClr val="FF00FF"/>
    </a:folHlink>
  </a:clrScheme>
</a:themeOverride>
</file>

<file path=ppt/theme/themeOverride2.xml><?xml version="1.0" encoding="utf-8"?>
<a:themeOverride xmlns:a="http://schemas.openxmlformats.org/drawingml/2006/main">
  <a:clrScheme name="Custom 2">
    <a:dk1>
      <a:srgbClr val="1C9CD4"/>
    </a:dk1>
    <a:lt1>
      <a:srgbClr val="FFFFFF"/>
    </a:lt1>
    <a:dk2>
      <a:srgbClr val="32314B"/>
    </a:dk2>
    <a:lt2>
      <a:srgbClr val="8C948C"/>
    </a:lt2>
    <a:accent1>
      <a:srgbClr val="1C9CD4"/>
    </a:accent1>
    <a:accent2>
      <a:srgbClr val="EB1464"/>
    </a:accent2>
    <a:accent3>
      <a:srgbClr val="E2BB24"/>
    </a:accent3>
    <a:accent4>
      <a:srgbClr val="54266B"/>
    </a:accent4>
    <a:accent5>
      <a:srgbClr val="13526F"/>
    </a:accent5>
    <a:accent6>
      <a:srgbClr val="557E93"/>
    </a:accent6>
    <a:hlink>
      <a:srgbClr val="0000FF"/>
    </a:hlink>
    <a:folHlink>
      <a:srgbClr val="FF00FF"/>
    </a:folHlink>
  </a:clrScheme>
</a:themeOverride>
</file>

<file path=ppt/theme/themeOverride3.xml><?xml version="1.0" encoding="utf-8"?>
<a:themeOverride xmlns:a="http://schemas.openxmlformats.org/drawingml/2006/main">
  <a:clrScheme name="Custom 2">
    <a:dk1>
      <a:srgbClr val="1C9CD4"/>
    </a:dk1>
    <a:lt1>
      <a:srgbClr val="FFFFFF"/>
    </a:lt1>
    <a:dk2>
      <a:srgbClr val="32314B"/>
    </a:dk2>
    <a:lt2>
      <a:srgbClr val="8C948C"/>
    </a:lt2>
    <a:accent1>
      <a:srgbClr val="1C9CD4"/>
    </a:accent1>
    <a:accent2>
      <a:srgbClr val="EB1464"/>
    </a:accent2>
    <a:accent3>
      <a:srgbClr val="E2BB24"/>
    </a:accent3>
    <a:accent4>
      <a:srgbClr val="54266B"/>
    </a:accent4>
    <a:accent5>
      <a:srgbClr val="13526F"/>
    </a:accent5>
    <a:accent6>
      <a:srgbClr val="557E93"/>
    </a:accent6>
    <a:hlink>
      <a:srgbClr val="0000FF"/>
    </a:hlink>
    <a:folHlink>
      <a:srgbClr val="FF00FF"/>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E7447850D569C4E8C40C600ADC6AFDC" ma:contentTypeVersion="11" ma:contentTypeDescription="Create a new document." ma:contentTypeScope="" ma:versionID="c6af422351698693f59873f821dff79b">
  <xsd:schema xmlns:xsd="http://www.w3.org/2001/XMLSchema" xmlns:xs="http://www.w3.org/2001/XMLSchema" xmlns:p="http://schemas.microsoft.com/office/2006/metadata/properties" xmlns:ns2="7d765aa8-8d71-4d70-bc02-f644793483bb" xmlns:ns3="a9115ebb-242f-42e4-b390-0c5a4978bbfb" targetNamespace="http://schemas.microsoft.com/office/2006/metadata/properties" ma:root="true" ma:fieldsID="50ed7053ba525e9b2f45350239f4d921" ns2:_="" ns3:_="">
    <xsd:import namespace="7d765aa8-8d71-4d70-bc02-f644793483bb"/>
    <xsd:import namespace="a9115ebb-242f-42e4-b390-0c5a4978bbf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765aa8-8d71-4d70-bc02-f644793483b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21cc436-3f3a-4f2d-b779-fd25692d2942"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a9115ebb-242f-42e4-b390-0c5a4978bbf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68ee793f-d32d-4832-86ee-459e14d6f41b}" ma:internalName="TaxCatchAll" ma:showField="CatchAllData" ma:web="a9115ebb-242f-42e4-b390-0c5a4978bbf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a9115ebb-242f-42e4-b390-0c5a4978bbfb" xsi:nil="true"/>
    <lcf76f155ced4ddcb4097134ff3c332f xmlns="7d765aa8-8d71-4d70-bc02-f644793483bb">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FCA8740-4184-4286-8639-A095990BE308}">
  <ds:schemaRefs>
    <ds:schemaRef ds:uri="7d765aa8-8d71-4d70-bc02-f644793483bb"/>
    <ds:schemaRef ds:uri="a9115ebb-242f-42e4-b390-0c5a4978bbf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5DA149F-DEC1-43B7-800A-F489DE564A3B}">
  <ds:schemaRefs>
    <ds:schemaRef ds:uri="7d765aa8-8d71-4d70-bc02-f644793483bb"/>
    <ds:schemaRef ds:uri="a9115ebb-242f-42e4-b390-0c5a4978bbf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FCBEC5C-6A1A-4C4E-A847-993CE2351D83}">
  <ds:schemaRefs>
    <ds:schemaRef ds:uri="http://schemas.microsoft.com/sharepoint/v3/contenttype/forms"/>
  </ds:schemaRefs>
</ds:datastoreItem>
</file>

<file path=docMetadata/LabelInfo.xml><?xml version="1.0" encoding="utf-8"?>
<clbl:labelList xmlns:clbl="http://schemas.microsoft.com/office/2020/mipLabelMetadata">
  <clbl:label id="{a321a15a-c71d-40d3-b0cd-3b0ec0033fdd}" enabled="1" method="Standard" siteId="{f89944b7-4a4e-4ea7-9156-3299f3411647}" removed="0"/>
</clbl:labelList>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On-screen Show (4:3)</PresentationFormat>
  <Slides>22</Slides>
  <Notes>1</Notes>
  <HiddenSlides>0</HiddenSlide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Working with Dementia Research Grant Fund</vt:lpstr>
      <vt:lpstr>1. About the Working With Dementia Network Plus </vt:lpstr>
      <vt:lpstr>Working with Dementia Network Plus Vision</vt:lpstr>
      <vt:lpstr>The UK’s Ageing Workforce</vt:lpstr>
      <vt:lpstr>            </vt:lpstr>
      <vt:lpstr>Working with Dementia Network Values</vt:lpstr>
      <vt:lpstr>Working with Dementia Network Plus Themes</vt:lpstr>
      <vt:lpstr>2. About the Research Grant Fund</vt:lpstr>
      <vt:lpstr>Research Grant Fund – Aims &amp; Objectives</vt:lpstr>
      <vt:lpstr>Research Grant Fund – Priority Setting </vt:lpstr>
      <vt:lpstr>PowerPoint Presentation</vt:lpstr>
      <vt:lpstr>PowerPoint Presentation</vt:lpstr>
      <vt:lpstr>PowerPoint Presentation</vt:lpstr>
      <vt:lpstr>PowerPoint Presentation</vt:lpstr>
      <vt:lpstr>3. Application &amp; review process</vt:lpstr>
      <vt:lpstr>Research Grant Fund – Key information</vt:lpstr>
      <vt:lpstr>Research Grant Fund – Important dates</vt:lpstr>
      <vt:lpstr>PowerPoint Presentation</vt:lpstr>
      <vt:lpstr>PowerPoint Presentation</vt:lpstr>
      <vt:lpstr>PowerPoint Presentation</vt:lpstr>
      <vt:lpstr>PowerPoint Presentation</vt:lpstr>
      <vt:lpstr>Thank you!   Any questions?</vt:lpstr>
    </vt:vector>
  </TitlesOfParts>
  <Company>University of the West of Scotland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Rachel Carrigan</dc:creator>
  <cp:revision>1</cp:revision>
  <dcterms:created xsi:type="dcterms:W3CDTF">2025-10-24T08:21:02Z</dcterms:created>
  <dcterms:modified xsi:type="dcterms:W3CDTF">2026-04-20T13:35:41Z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321a15a-c71d-40d3-b0cd-3b0ec0033fdd_Enabled">
    <vt:lpwstr>true</vt:lpwstr>
  </property>
  <property fmtid="{D5CDD505-2E9C-101B-9397-08002B2CF9AE}" pid="3" name="MSIP_Label_a321a15a-c71d-40d3-b0cd-3b0ec0033fdd_SetDate">
    <vt:lpwstr>2025-09-05T15:38:31Z</vt:lpwstr>
  </property>
  <property fmtid="{D5CDD505-2E9C-101B-9397-08002B2CF9AE}" pid="4" name="MSIP_Label_a321a15a-c71d-40d3-b0cd-3b0ec0033fdd_Method">
    <vt:lpwstr>Standard</vt:lpwstr>
  </property>
  <property fmtid="{D5CDD505-2E9C-101B-9397-08002B2CF9AE}" pid="5" name="MSIP_Label_a321a15a-c71d-40d3-b0cd-3b0ec0033fdd_Name">
    <vt:lpwstr>Restricted</vt:lpwstr>
  </property>
  <property fmtid="{D5CDD505-2E9C-101B-9397-08002B2CF9AE}" pid="6" name="MSIP_Label_a321a15a-c71d-40d3-b0cd-3b0ec0033fdd_SiteId">
    <vt:lpwstr>f89944b7-4a4e-4ea7-9156-3299f3411647</vt:lpwstr>
  </property>
  <property fmtid="{D5CDD505-2E9C-101B-9397-08002B2CF9AE}" pid="7" name="MSIP_Label_a321a15a-c71d-40d3-b0cd-3b0ec0033fdd_ActionId">
    <vt:lpwstr>adfcebca-dcb7-4531-baca-b6666de66a04</vt:lpwstr>
  </property>
  <property fmtid="{D5CDD505-2E9C-101B-9397-08002B2CF9AE}" pid="8" name="MSIP_Label_a321a15a-c71d-40d3-b0cd-3b0ec0033fdd_ContentBits">
    <vt:lpwstr>0</vt:lpwstr>
  </property>
  <property fmtid="{D5CDD505-2E9C-101B-9397-08002B2CF9AE}" pid="9" name="MSIP_Label_a321a15a-c71d-40d3-b0cd-3b0ec0033fdd_Tag">
    <vt:lpwstr>10, 3, 0, 1</vt:lpwstr>
  </property>
  <property fmtid="{D5CDD505-2E9C-101B-9397-08002B2CF9AE}" pid="10" name="ContentTypeId">
    <vt:lpwstr>0x0101007E7447850D569C4E8C40C600ADC6AFDC</vt:lpwstr>
  </property>
  <property fmtid="{D5CDD505-2E9C-101B-9397-08002B2CF9AE}" pid="11" name="MediaServiceImageTags">
    <vt:lpwstr/>
  </property>
</Properties>
</file>